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</p:sldIdLst>
  <p:sldSz cx="18288000" cy="10287000"/>
  <p:notesSz cx="6858000" cy="9144000"/>
  <p:embeddedFontLst>
    <p:embeddedFont>
      <p:font typeface="Arial Nova Bold" panose="020B0604020202020204" charset="0"/>
      <p:regular r:id="rId39"/>
    </p:embeddedFont>
    <p:embeddedFont>
      <p:font typeface="Arial Nova Light" panose="020B0304020202020204" pitchFamily="34" charset="0"/>
      <p:regular r:id="rId40"/>
    </p:embeddedFont>
    <p:embeddedFont>
      <p:font typeface="Arimo" panose="020B0604020202020204" charset="0"/>
      <p:regular r:id="rId41"/>
    </p:embeddedFont>
    <p:embeddedFont>
      <p:font typeface="Arimo Bold" panose="020B0604020202020204" charset="0"/>
      <p:regular r:id="rId42"/>
    </p:embeddedFont>
    <p:embeddedFont>
      <p:font typeface="Mukti" panose="020B0604020202020204" charset="0"/>
      <p:regular r:id="rId4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1" d="100"/>
          <a:sy n="51" d="100"/>
        </p:scale>
        <p:origin x="898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4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2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5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drive/folders/1a4rdYHWH0i7mykEMRpsTrD3ytzhlC32a?usp=drive_link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svg"/><Relationship Id="rId7" Type="http://schemas.openxmlformats.org/officeDocument/2006/relationships/image" Target="../media/image27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Relationship Id="rId9" Type="http://schemas.openxmlformats.org/officeDocument/2006/relationships/image" Target="../media/image29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tiktok.com/@saidaty.online?_r=1&amp;_t=ZS-91Q8jZ8mWNZ" TargetMode="External"/><Relationship Id="rId5" Type="http://schemas.openxmlformats.org/officeDocument/2006/relationships/hyperlink" Target="https://www.facebook.com/share/14QSdVFDaSo/" TargetMode="External"/><Relationship Id="rId4" Type="http://schemas.openxmlformats.org/officeDocument/2006/relationships/hyperlink" Target="https://www.instagram.com/saidaty_online?igsh=MTNjZnpqZ3ZiN3N1eQ==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drive.google.com/drive/folders/1QgZo9w_FrZAUnvJmYsgrB5I5Gjw8H8q0?usp=drive_link" TargetMode="Externa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7" Type="http://schemas.openxmlformats.org/officeDocument/2006/relationships/image" Target="../media/image41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jpeg"/><Relationship Id="rId5" Type="http://schemas.openxmlformats.org/officeDocument/2006/relationships/image" Target="../media/image39.jpeg"/><Relationship Id="rId4" Type="http://schemas.openxmlformats.org/officeDocument/2006/relationships/image" Target="../media/image38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jpeg"/><Relationship Id="rId5" Type="http://schemas.openxmlformats.org/officeDocument/2006/relationships/image" Target="../media/image44.jpeg"/><Relationship Id="rId4" Type="http://schemas.openxmlformats.org/officeDocument/2006/relationships/image" Target="../media/image43.jpe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jpeg"/><Relationship Id="rId3" Type="http://schemas.openxmlformats.org/officeDocument/2006/relationships/image" Target="../media/image46.jpeg"/><Relationship Id="rId7" Type="http://schemas.openxmlformats.org/officeDocument/2006/relationships/image" Target="../media/image5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jpeg"/><Relationship Id="rId5" Type="http://schemas.openxmlformats.org/officeDocument/2006/relationships/image" Target="../media/image48.jpeg"/><Relationship Id="rId4" Type="http://schemas.openxmlformats.org/officeDocument/2006/relationships/image" Target="../media/image47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4.jpeg"/><Relationship Id="rId4" Type="http://schemas.openxmlformats.org/officeDocument/2006/relationships/image" Target="../media/image53.jpe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jpeg"/><Relationship Id="rId5" Type="http://schemas.openxmlformats.org/officeDocument/2006/relationships/image" Target="../media/image57.png"/><Relationship Id="rId4" Type="http://schemas.openxmlformats.org/officeDocument/2006/relationships/image" Target="../media/image5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drive.google.com/drive/folders/1a4rdYHWH0i7mykEMRpsTrD3ytzhlC32a?usp=drive_link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AutoShape 3"/>
          <p:cNvSpPr/>
          <p:nvPr/>
        </p:nvSpPr>
        <p:spPr>
          <a:xfrm flipV="1">
            <a:off x="9248775" y="9244012"/>
            <a:ext cx="9912558" cy="0"/>
          </a:xfrm>
          <a:prstGeom prst="line">
            <a:avLst/>
          </a:prstGeom>
          <a:ln w="9525" cap="flat">
            <a:solidFill>
              <a:srgbClr val="403E3E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>
            <a:off x="251435" y="9507110"/>
            <a:ext cx="542093" cy="540520"/>
            <a:chOff x="0" y="0"/>
            <a:chExt cx="174424" cy="17391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74424" cy="173917"/>
            </a:xfrm>
            <a:custGeom>
              <a:avLst/>
              <a:gdLst/>
              <a:ahLst/>
              <a:cxnLst/>
              <a:rect l="l" t="t" r="r" b="b"/>
              <a:pathLst>
                <a:path w="174424" h="173917">
                  <a:moveTo>
                    <a:pt x="86959" y="0"/>
                  </a:moveTo>
                  <a:lnTo>
                    <a:pt x="87465" y="0"/>
                  </a:lnTo>
                  <a:cubicBezTo>
                    <a:pt x="110528" y="0"/>
                    <a:pt x="132646" y="9162"/>
                    <a:pt x="148954" y="25470"/>
                  </a:cubicBezTo>
                  <a:cubicBezTo>
                    <a:pt x="165262" y="41778"/>
                    <a:pt x="174424" y="63896"/>
                    <a:pt x="174424" y="86959"/>
                  </a:cubicBezTo>
                  <a:lnTo>
                    <a:pt x="174424" y="86959"/>
                  </a:lnTo>
                  <a:cubicBezTo>
                    <a:pt x="174424" y="134985"/>
                    <a:pt x="135491" y="173917"/>
                    <a:pt x="87465" y="173917"/>
                  </a:cubicBezTo>
                  <a:lnTo>
                    <a:pt x="86959" y="173917"/>
                  </a:lnTo>
                  <a:cubicBezTo>
                    <a:pt x="38933" y="173917"/>
                    <a:pt x="0" y="134985"/>
                    <a:pt x="0" y="86959"/>
                  </a:cubicBezTo>
                  <a:lnTo>
                    <a:pt x="0" y="86959"/>
                  </a:lnTo>
                  <a:cubicBezTo>
                    <a:pt x="0" y="38933"/>
                    <a:pt x="38933" y="0"/>
                    <a:pt x="8695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403E3E"/>
              </a:solidFill>
              <a:prstDash val="solid"/>
              <a:round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174424" cy="212017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2660"/>
                </a:lnSpc>
                <a:spcBef>
                  <a:spcPct val="0"/>
                </a:spcBef>
              </a:pPr>
              <a:r>
                <a:rPr lang="en-US" sz="1900" spc="-104">
                  <a:solidFill>
                    <a:srgbClr val="403E3E"/>
                  </a:solidFill>
                  <a:latin typeface="Mukti"/>
                  <a:ea typeface="Mukti"/>
                  <a:cs typeface="Mukti"/>
                  <a:sym typeface="Mukti"/>
                </a:rPr>
                <a:t>1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0" y="14288"/>
            <a:ext cx="9248775" cy="9244012"/>
            <a:chOff x="0" y="0"/>
            <a:chExt cx="12331700" cy="12325350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/>
            <a:srcRect l="2342" r="1935" b="2374"/>
            <a:stretch>
              <a:fillRect/>
            </a:stretch>
          </p:blipFill>
          <p:spPr>
            <a:xfrm>
              <a:off x="0" y="0"/>
              <a:ext cx="12331700" cy="12325350"/>
            </a:xfrm>
            <a:prstGeom prst="rect">
              <a:avLst/>
            </a:prstGeom>
          </p:spPr>
        </p:pic>
      </p:grpSp>
      <p:sp>
        <p:nvSpPr>
          <p:cNvPr id="9" name="Freeform 9"/>
          <p:cNvSpPr/>
          <p:nvPr/>
        </p:nvSpPr>
        <p:spPr>
          <a:xfrm>
            <a:off x="8805795" y="2889196"/>
            <a:ext cx="7030732" cy="7030732"/>
          </a:xfrm>
          <a:custGeom>
            <a:avLst/>
            <a:gdLst/>
            <a:ahLst/>
            <a:cxnLst/>
            <a:rect l="l" t="t" r="r" b="b"/>
            <a:pathLst>
              <a:path w="7030732" h="7030732">
                <a:moveTo>
                  <a:pt x="0" y="0"/>
                </a:moveTo>
                <a:lnTo>
                  <a:pt x="7030732" y="0"/>
                </a:lnTo>
                <a:lnTo>
                  <a:pt x="7030732" y="7030732"/>
                </a:lnTo>
                <a:lnTo>
                  <a:pt x="0" y="703073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326352" y="9596713"/>
            <a:ext cx="4237173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60"/>
              </a:lnSpc>
            </a:pPr>
            <a:r>
              <a:rPr lang="en-US" sz="1900" spc="-104">
                <a:solidFill>
                  <a:srgbClr val="403E3E"/>
                </a:solidFill>
                <a:latin typeface="Mukti"/>
                <a:ea typeface="Mukti"/>
                <a:cs typeface="Mukti"/>
                <a:sym typeface="Mukti"/>
              </a:rPr>
              <a:t>NOVEMBER 2025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442205" y="9596713"/>
            <a:ext cx="4788645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60"/>
              </a:lnSpc>
            </a:pPr>
            <a:r>
              <a:rPr lang="en-US" sz="1900" spc="-104">
                <a:solidFill>
                  <a:srgbClr val="403E3E"/>
                </a:solidFill>
                <a:latin typeface="Mukti"/>
                <a:ea typeface="Mukti"/>
                <a:cs typeface="Mukti"/>
                <a:sym typeface="Mukti"/>
              </a:rPr>
              <a:t>PRESENTED BY:SAIDATY MARKETING TEAM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597760" y="7137988"/>
            <a:ext cx="4661540" cy="9982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960"/>
              </a:lnSpc>
            </a:pPr>
            <a:r>
              <a:rPr lang="en-US" sz="3600" spc="-197">
                <a:solidFill>
                  <a:srgbClr val="403E3E"/>
                </a:solidFill>
                <a:latin typeface="Arial Nova Light"/>
                <a:ea typeface="Arial Nova Light"/>
                <a:cs typeface="Arial Nova Light"/>
                <a:sym typeface="Arial Nova Light"/>
              </a:rPr>
              <a:t>SAIDATY </a:t>
            </a:r>
          </a:p>
          <a:p>
            <a:pPr algn="r">
              <a:lnSpc>
                <a:spcPts val="3960"/>
              </a:lnSpc>
            </a:pPr>
            <a:r>
              <a:rPr lang="en-US" sz="3600" spc="-197">
                <a:solidFill>
                  <a:srgbClr val="403E3E"/>
                </a:solidFill>
                <a:latin typeface="Arial Nova Light"/>
                <a:ea typeface="Arial Nova Light"/>
                <a:cs typeface="Arial Nova Light"/>
                <a:sym typeface="Arial Nova Light"/>
              </a:rPr>
              <a:t>Bags &amp; Shoes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405148" y="1060267"/>
            <a:ext cx="6212783" cy="20514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7372"/>
              </a:lnSpc>
            </a:pPr>
            <a:r>
              <a:rPr lang="en-US" sz="9700" spc="-727">
                <a:solidFill>
                  <a:srgbClr val="403E3E"/>
                </a:solidFill>
                <a:latin typeface="Arial Nova Light"/>
                <a:ea typeface="Arial Nova Light"/>
                <a:cs typeface="Arial Nova Light"/>
                <a:sym typeface="Arial Nova Light"/>
              </a:rPr>
              <a:t>MARKETING</a:t>
            </a:r>
          </a:p>
          <a:p>
            <a:pPr algn="r">
              <a:lnSpc>
                <a:spcPts val="7752"/>
              </a:lnSpc>
            </a:pPr>
            <a:r>
              <a:rPr lang="en-US" sz="10200" spc="-765">
                <a:solidFill>
                  <a:srgbClr val="403E3E"/>
                </a:solidFill>
                <a:latin typeface="Arial Nova Light"/>
                <a:ea typeface="Arial Nova Light"/>
                <a:cs typeface="Arial Nova Light"/>
                <a:sym typeface="Arial Nova Light"/>
              </a:rPr>
              <a:t>PLAN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AutoShape 3"/>
          <p:cNvSpPr/>
          <p:nvPr/>
        </p:nvSpPr>
        <p:spPr>
          <a:xfrm flipV="1">
            <a:off x="-462152" y="756346"/>
            <a:ext cx="19212305" cy="0"/>
          </a:xfrm>
          <a:prstGeom prst="line">
            <a:avLst/>
          </a:prstGeom>
          <a:ln w="9525" cap="flat">
            <a:solidFill>
              <a:srgbClr val="403E3E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>
            <a:off x="251435" y="9507110"/>
            <a:ext cx="542093" cy="540520"/>
            <a:chOff x="0" y="0"/>
            <a:chExt cx="174424" cy="17391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74424" cy="173917"/>
            </a:xfrm>
            <a:custGeom>
              <a:avLst/>
              <a:gdLst/>
              <a:ahLst/>
              <a:cxnLst/>
              <a:rect l="l" t="t" r="r" b="b"/>
              <a:pathLst>
                <a:path w="174424" h="173917">
                  <a:moveTo>
                    <a:pt x="86959" y="0"/>
                  </a:moveTo>
                  <a:lnTo>
                    <a:pt x="87465" y="0"/>
                  </a:lnTo>
                  <a:cubicBezTo>
                    <a:pt x="110528" y="0"/>
                    <a:pt x="132646" y="9162"/>
                    <a:pt x="148954" y="25470"/>
                  </a:cubicBezTo>
                  <a:cubicBezTo>
                    <a:pt x="165262" y="41778"/>
                    <a:pt x="174424" y="63896"/>
                    <a:pt x="174424" y="86959"/>
                  </a:cubicBezTo>
                  <a:lnTo>
                    <a:pt x="174424" y="86959"/>
                  </a:lnTo>
                  <a:cubicBezTo>
                    <a:pt x="174424" y="134985"/>
                    <a:pt x="135491" y="173917"/>
                    <a:pt x="87465" y="173917"/>
                  </a:cubicBezTo>
                  <a:lnTo>
                    <a:pt x="86959" y="173917"/>
                  </a:lnTo>
                  <a:cubicBezTo>
                    <a:pt x="38933" y="173917"/>
                    <a:pt x="0" y="134985"/>
                    <a:pt x="0" y="86959"/>
                  </a:cubicBezTo>
                  <a:lnTo>
                    <a:pt x="0" y="86959"/>
                  </a:lnTo>
                  <a:cubicBezTo>
                    <a:pt x="0" y="38933"/>
                    <a:pt x="38933" y="0"/>
                    <a:pt x="8695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403E3E"/>
              </a:solidFill>
              <a:prstDash val="solid"/>
              <a:round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174424" cy="212017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2660"/>
                </a:lnSpc>
                <a:spcBef>
                  <a:spcPct val="0"/>
                </a:spcBef>
              </a:pPr>
              <a:r>
                <a:rPr lang="en-US" sz="1900" spc="-104">
                  <a:solidFill>
                    <a:srgbClr val="403E3E"/>
                  </a:solidFill>
                  <a:latin typeface="Mukti"/>
                  <a:ea typeface="Mukti"/>
                  <a:cs typeface="Mukti"/>
                  <a:sym typeface="Mukti"/>
                </a:rPr>
                <a:t>10</a:t>
              </a:r>
            </a:p>
          </p:txBody>
        </p:sp>
      </p:grpSp>
      <p:graphicFrame>
        <p:nvGraphicFramePr>
          <p:cNvPr id="7" name="Table 7"/>
          <p:cNvGraphicFramePr>
            <a:graphicFrameLocks noGrp="1"/>
          </p:cNvGraphicFramePr>
          <p:nvPr/>
        </p:nvGraphicFramePr>
        <p:xfrm>
          <a:off x="1356801" y="1953616"/>
          <a:ext cx="8252828" cy="8948048"/>
        </p:xfrm>
        <a:graphic>
          <a:graphicData uri="http://schemas.openxmlformats.org/drawingml/2006/table">
            <a:tbl>
              <a:tblPr/>
              <a:tblGrid>
                <a:gridCol w="82528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291853">
                <a:tc>
                  <a:txBody>
                    <a:bodyPr/>
                    <a:lstStyle/>
                    <a:p>
                      <a:pPr algn="ctr">
                        <a:lnSpc>
                          <a:spcPts val="5039"/>
                        </a:lnSpc>
                        <a:defRPr/>
                      </a:pPr>
                      <a:r>
                        <a:rPr lang="en-US" sz="3599">
                          <a:solidFill>
                            <a:srgbClr val="000000"/>
                          </a:solidFill>
                          <a:latin typeface="Mukti"/>
                          <a:ea typeface="Mukti"/>
                          <a:cs typeface="Mukti"/>
                          <a:sym typeface="Mukti"/>
                        </a:rPr>
                        <a:t>Beauty Bar Store 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41476">
                <a:tc>
                  <a:txBody>
                    <a:bodyPr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Strengths:</a:t>
                      </a:r>
                      <a:endParaRPr lang="en-US" sz="1100"/>
                    </a:p>
                    <a:p>
                      <a:pPr marL="388620" lvl="1" indent="-194310" algn="l">
                        <a:lnSpc>
                          <a:spcPts val="2520"/>
                        </a:lnSpc>
                        <a:buFont typeface="Arial"/>
                        <a:buChar char="•"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Specialized in selling branded bags and shoes at discounted prices, focusing on luxury and style.</a:t>
                      </a:r>
                    </a:p>
                    <a:p>
                      <a:pPr marL="388620" lvl="1" indent="-194310" algn="l">
                        <a:lnSpc>
                          <a:spcPts val="2520"/>
                        </a:lnSpc>
                        <a:buFont typeface="Arial"/>
                        <a:buChar char="•"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Regular posting schedule: 2–4 posts per week.</a:t>
                      </a:r>
                    </a:p>
                    <a:p>
                      <a:pPr marL="388620" lvl="1" indent="-194310" algn="l">
                        <a:lnSpc>
                          <a:spcPts val="2520"/>
                        </a:lnSpc>
                        <a:buFont typeface="Arial"/>
                        <a:buChar char="•"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Strong social media presence: 71K followers.</a:t>
                      </a:r>
                    </a:p>
                    <a:p>
                      <a:pPr marL="388620" lvl="1" indent="-194310" algn="l">
                        <a:lnSpc>
                          <a:spcPts val="2520"/>
                        </a:lnSpc>
                        <a:buFont typeface="Arial"/>
                        <a:buChar char="•"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Good engagement per post: ~300–800 likes, 20–60 comments, 1–2 shares.</a:t>
                      </a:r>
                    </a:p>
                    <a:p>
                      <a:pPr marL="388620" lvl="1" indent="-194310" algn="l">
                        <a:lnSpc>
                          <a:spcPts val="2520"/>
                        </a:lnSpc>
                        <a:buFont typeface="Arial"/>
                        <a:buChar char="•"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Uses short videos (Reels), product photos, offers, and discounts effectively.</a:t>
                      </a:r>
                    </a:p>
                    <a:p>
                      <a:pPr marL="388620" lvl="1" indent="-194310" algn="l">
                        <a:lnSpc>
                          <a:spcPts val="2520"/>
                        </a:lnSpc>
                        <a:buFont typeface="Arial"/>
                        <a:buChar char="•"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Friendly and persuasive marketing tone.</a:t>
                      </a:r>
                    </a:p>
                    <a:p>
                      <a:pPr marL="388620" lvl="1" indent="-194310" algn="l">
                        <a:lnSpc>
                          <a:spcPts val="2520"/>
                        </a:lnSpc>
                        <a:buFont typeface="Arial"/>
                        <a:buChar char="•"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Clear calls-to-action (CTAs): “Order Now”, “Message Us”, “Up to 70% off”.</a:t>
                      </a:r>
                    </a:p>
                    <a:p>
                      <a:pPr marL="388620" lvl="1" indent="-194310" algn="l">
                        <a:lnSpc>
                          <a:spcPts val="2520"/>
                        </a:lnSpc>
                        <a:buFont typeface="Arial"/>
                        <a:buChar char="•"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Targets consideration and purchase stages of the buyer journey.</a:t>
                      </a:r>
                    </a:p>
                    <a:p>
                      <a:pPr algn="l">
                        <a:lnSpc>
                          <a:spcPts val="2520"/>
                        </a:lnSpc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Weaknesses:</a:t>
                      </a:r>
                    </a:p>
                    <a:p>
                      <a:pPr marL="388620" lvl="1" indent="-194310" algn="l">
                        <a:lnSpc>
                          <a:spcPts val="2520"/>
                        </a:lnSpc>
                        <a:buFont typeface="Arial"/>
                        <a:buChar char="•"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No visible reviews on the page, which may reduce trust for new customers.</a:t>
                      </a:r>
                    </a:p>
                    <a:p>
                      <a:pPr marL="388620" lvl="1" indent="-194310" algn="l">
                        <a:lnSpc>
                          <a:spcPts val="2520"/>
                        </a:lnSpc>
                        <a:buFont typeface="Arial"/>
                        <a:buChar char="•"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Replies to messages are inconsistent; sometimes quick, sometimes delayed.</a:t>
                      </a:r>
                    </a:p>
                    <a:p>
                      <a:pPr marL="388620" lvl="1" indent="-194310" algn="l">
                        <a:lnSpc>
                          <a:spcPts val="2520"/>
                        </a:lnSpc>
                        <a:buFont typeface="Arial"/>
                        <a:buChar char="•"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Overreliance on discounts.</a:t>
                      </a:r>
                    </a:p>
                    <a:p>
                      <a:pPr marL="388620" lvl="1" indent="-194310" algn="l">
                        <a:lnSpc>
                          <a:spcPts val="2520"/>
                        </a:lnSpc>
                        <a:buFont typeface="Arial"/>
                        <a:buChar char="•"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Content can be repetitive; limited caption diversity.</a:t>
                      </a:r>
                    </a:p>
                    <a:p>
                      <a:pPr marL="388620" lvl="1" indent="-194310" algn="l">
                        <a:lnSpc>
                          <a:spcPts val="2520"/>
                        </a:lnSpc>
                        <a:buFont typeface="Arial"/>
                        <a:buChar char="•"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Needs more diverse and engaging content strategy despite visually successful page.</a:t>
                      </a:r>
                    </a:p>
                    <a:p>
                      <a:pPr algn="l">
                        <a:lnSpc>
                          <a:spcPts val="2520"/>
                        </a:lnSpc>
                      </a:pPr>
                      <a:endParaRPr lang="en-US" sz="1800">
                        <a:solidFill>
                          <a:srgbClr val="000000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  <a:p>
                      <a:pPr algn="l">
                        <a:lnSpc>
                          <a:spcPts val="2520"/>
                        </a:lnSpc>
                      </a:pPr>
                      <a:endParaRPr lang="en-US" sz="1800">
                        <a:solidFill>
                          <a:srgbClr val="000000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TextBox 8"/>
          <p:cNvSpPr txBox="1"/>
          <p:nvPr/>
        </p:nvSpPr>
        <p:spPr>
          <a:xfrm>
            <a:off x="4226043" y="1037158"/>
            <a:ext cx="10383214" cy="8318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718"/>
              </a:lnSpc>
              <a:spcBef>
                <a:spcPct val="0"/>
              </a:spcBef>
            </a:pPr>
            <a:r>
              <a:rPr lang="en-US" sz="7524" spc="-165">
                <a:solidFill>
                  <a:srgbClr val="403E3E"/>
                </a:solidFill>
                <a:latin typeface="Arial Nova Light"/>
                <a:ea typeface="Arial Nova Light"/>
                <a:cs typeface="Arial Nova Light"/>
                <a:sym typeface="Arial Nova Light"/>
              </a:rPr>
              <a:t>COMPETITOR ANALYSIS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499355" y="314960"/>
            <a:ext cx="4237173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60"/>
              </a:lnSpc>
            </a:pPr>
            <a:r>
              <a:rPr lang="en-US" sz="1900" spc="-104">
                <a:solidFill>
                  <a:srgbClr val="403E3E"/>
                </a:solidFill>
                <a:latin typeface="Mukti"/>
                <a:ea typeface="Mukti"/>
                <a:cs typeface="Mukti"/>
                <a:sym typeface="Mukti"/>
              </a:rPr>
              <a:t>CREATIVE BRIEF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664053" y="5903593"/>
            <a:ext cx="13247895" cy="5349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175"/>
              </a:lnSpc>
            </a:pPr>
            <a:r>
              <a:rPr lang="en-US" sz="3796" u="sng" spc="-208">
                <a:solidFill>
                  <a:srgbClr val="403E3E"/>
                </a:solidFill>
                <a:latin typeface="Mukti"/>
                <a:ea typeface="Mukti"/>
                <a:cs typeface="Mukti"/>
                <a:sym typeface="Mukti"/>
                <a:hlinkClick r:id="rId3" tooltip="https://drive.google.com/drive/folders/1a4rdYHWH0i7mykEMRpsTrD3ytzhlC32a?usp=drive_link"/>
              </a:rPr>
              <a:t>Competitive Analysis Link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15209" y="-31496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AutoShape 3"/>
          <p:cNvSpPr/>
          <p:nvPr/>
        </p:nvSpPr>
        <p:spPr>
          <a:xfrm>
            <a:off x="-1189817" y="9365414"/>
            <a:ext cx="20076942" cy="0"/>
          </a:xfrm>
          <a:prstGeom prst="line">
            <a:avLst/>
          </a:prstGeom>
          <a:ln w="9525" cap="flat">
            <a:solidFill>
              <a:srgbClr val="403E3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>
            <a:off x="251435" y="1298380"/>
            <a:ext cx="19212305" cy="0"/>
          </a:xfrm>
          <a:prstGeom prst="line">
            <a:avLst/>
          </a:prstGeom>
          <a:ln w="9525" cap="flat">
            <a:solidFill>
              <a:srgbClr val="403E3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AutoShape 5"/>
          <p:cNvSpPr/>
          <p:nvPr/>
        </p:nvSpPr>
        <p:spPr>
          <a:xfrm>
            <a:off x="-1169757" y="2945571"/>
            <a:ext cx="21569480" cy="0"/>
          </a:xfrm>
          <a:prstGeom prst="line">
            <a:avLst/>
          </a:prstGeom>
          <a:ln w="9525" cap="flat">
            <a:solidFill>
              <a:srgbClr val="403E3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TextBox 6"/>
          <p:cNvSpPr txBox="1"/>
          <p:nvPr/>
        </p:nvSpPr>
        <p:spPr>
          <a:xfrm>
            <a:off x="5344537" y="1674617"/>
            <a:ext cx="7560826" cy="7893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080"/>
              </a:lnSpc>
              <a:spcBef>
                <a:spcPct val="0"/>
              </a:spcBef>
            </a:pPr>
            <a:r>
              <a:rPr lang="en-US" sz="7000" u="none" dirty="0">
                <a:solidFill>
                  <a:srgbClr val="403E3E"/>
                </a:solidFill>
                <a:latin typeface="Arial Nova Light"/>
                <a:ea typeface="Arial Nova Light"/>
                <a:cs typeface="Arial Nova Light"/>
                <a:sym typeface="Arial Nova Light"/>
              </a:rPr>
              <a:t>SWOT ANALYSIS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499355" y="314960"/>
            <a:ext cx="4237173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60"/>
              </a:lnSpc>
            </a:pPr>
            <a:r>
              <a:rPr lang="en-US" sz="1900" spc="-104">
                <a:solidFill>
                  <a:srgbClr val="403E3E"/>
                </a:solidFill>
                <a:latin typeface="Mukti"/>
                <a:ea typeface="Mukti"/>
                <a:cs typeface="Mukti"/>
                <a:sym typeface="Mukti"/>
              </a:rPr>
              <a:t>CREATIVE BRIEF</a:t>
            </a:r>
          </a:p>
        </p:txBody>
      </p:sp>
      <p:sp>
        <p:nvSpPr>
          <p:cNvPr id="8" name="AutoShape 8"/>
          <p:cNvSpPr/>
          <p:nvPr/>
        </p:nvSpPr>
        <p:spPr>
          <a:xfrm>
            <a:off x="-1361145" y="3850421"/>
            <a:ext cx="20381498" cy="0"/>
          </a:xfrm>
          <a:prstGeom prst="line">
            <a:avLst/>
          </a:prstGeom>
          <a:ln w="9525" cap="flat">
            <a:solidFill>
              <a:srgbClr val="403E3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AutoShape 9"/>
          <p:cNvSpPr/>
          <p:nvPr/>
        </p:nvSpPr>
        <p:spPr>
          <a:xfrm flipV="1">
            <a:off x="4199474" y="2945571"/>
            <a:ext cx="0" cy="6417430"/>
          </a:xfrm>
          <a:prstGeom prst="line">
            <a:avLst/>
          </a:prstGeom>
          <a:ln w="9525" cap="flat">
            <a:solidFill>
              <a:srgbClr val="403E3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AutoShape 10"/>
          <p:cNvSpPr/>
          <p:nvPr/>
        </p:nvSpPr>
        <p:spPr>
          <a:xfrm flipV="1">
            <a:off x="8829604" y="2945571"/>
            <a:ext cx="0" cy="6417430"/>
          </a:xfrm>
          <a:prstGeom prst="line">
            <a:avLst/>
          </a:prstGeom>
          <a:ln w="9525" cap="flat">
            <a:solidFill>
              <a:srgbClr val="403E3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AutoShape 11"/>
          <p:cNvSpPr/>
          <p:nvPr/>
        </p:nvSpPr>
        <p:spPr>
          <a:xfrm flipV="1">
            <a:off x="13459733" y="2945571"/>
            <a:ext cx="0" cy="6417430"/>
          </a:xfrm>
          <a:prstGeom prst="line">
            <a:avLst/>
          </a:prstGeom>
          <a:ln w="9525" cap="flat">
            <a:solidFill>
              <a:srgbClr val="403E3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TextBox 12"/>
          <p:cNvSpPr txBox="1"/>
          <p:nvPr/>
        </p:nvSpPr>
        <p:spPr>
          <a:xfrm>
            <a:off x="14361024" y="3204370"/>
            <a:ext cx="2832373" cy="3532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37"/>
              </a:lnSpc>
              <a:spcBef>
                <a:spcPct val="0"/>
              </a:spcBef>
            </a:pPr>
            <a:r>
              <a:rPr lang="en-US" sz="2026" b="1" spc="-44">
                <a:solidFill>
                  <a:srgbClr val="403E3E"/>
                </a:solidFill>
                <a:latin typeface="Arial Nova Bold"/>
                <a:ea typeface="Arial Nova Bold"/>
                <a:cs typeface="Arial Nova Bold"/>
                <a:sym typeface="Arial Nova Bold"/>
              </a:rPr>
              <a:t>THREATS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728482" y="3204370"/>
            <a:ext cx="2832373" cy="3532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37"/>
              </a:lnSpc>
              <a:spcBef>
                <a:spcPct val="0"/>
              </a:spcBef>
            </a:pPr>
            <a:r>
              <a:rPr lang="en-US" sz="2026" b="1" spc="-44">
                <a:solidFill>
                  <a:srgbClr val="403E3E"/>
                </a:solidFill>
                <a:latin typeface="Arial Nova Bold"/>
                <a:ea typeface="Arial Nova Bold"/>
                <a:cs typeface="Arial Nova Bold"/>
                <a:sym typeface="Arial Nova Bold"/>
              </a:rPr>
              <a:t>OPPORTUNITIES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098353" y="3204370"/>
            <a:ext cx="2832373" cy="3532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37"/>
              </a:lnSpc>
              <a:spcBef>
                <a:spcPct val="0"/>
              </a:spcBef>
            </a:pPr>
            <a:r>
              <a:rPr lang="en-US" sz="2026" b="1" spc="-44">
                <a:solidFill>
                  <a:srgbClr val="403E3E"/>
                </a:solidFill>
                <a:latin typeface="Arial Nova Bold"/>
                <a:ea typeface="Arial Nova Bold"/>
                <a:cs typeface="Arial Nova Bold"/>
                <a:sym typeface="Arial Nova Bold"/>
              </a:rPr>
              <a:t>WEAKNESSES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63398" y="3204370"/>
            <a:ext cx="2832373" cy="3532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37"/>
              </a:lnSpc>
              <a:spcBef>
                <a:spcPct val="0"/>
              </a:spcBef>
            </a:pPr>
            <a:r>
              <a:rPr lang="en-US" sz="2026" b="1" spc="-44">
                <a:solidFill>
                  <a:srgbClr val="403E3E"/>
                </a:solidFill>
                <a:latin typeface="Arial Nova Bold"/>
                <a:ea typeface="Arial Nova Bold"/>
                <a:cs typeface="Arial Nova Bold"/>
                <a:sym typeface="Arial Nova Bold"/>
              </a:rPr>
              <a:t>STRENGTHS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251435" y="9589252"/>
            <a:ext cx="542093" cy="540520"/>
            <a:chOff x="0" y="0"/>
            <a:chExt cx="174424" cy="173917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74424" cy="173917"/>
            </a:xfrm>
            <a:custGeom>
              <a:avLst/>
              <a:gdLst/>
              <a:ahLst/>
              <a:cxnLst/>
              <a:rect l="l" t="t" r="r" b="b"/>
              <a:pathLst>
                <a:path w="174424" h="173917">
                  <a:moveTo>
                    <a:pt x="86959" y="0"/>
                  </a:moveTo>
                  <a:lnTo>
                    <a:pt x="87465" y="0"/>
                  </a:lnTo>
                  <a:cubicBezTo>
                    <a:pt x="110528" y="0"/>
                    <a:pt x="132646" y="9162"/>
                    <a:pt x="148954" y="25470"/>
                  </a:cubicBezTo>
                  <a:cubicBezTo>
                    <a:pt x="165262" y="41778"/>
                    <a:pt x="174424" y="63896"/>
                    <a:pt x="174424" y="86959"/>
                  </a:cubicBezTo>
                  <a:lnTo>
                    <a:pt x="174424" y="86959"/>
                  </a:lnTo>
                  <a:cubicBezTo>
                    <a:pt x="174424" y="134985"/>
                    <a:pt x="135491" y="173917"/>
                    <a:pt x="87465" y="173917"/>
                  </a:cubicBezTo>
                  <a:lnTo>
                    <a:pt x="86959" y="173917"/>
                  </a:lnTo>
                  <a:cubicBezTo>
                    <a:pt x="38933" y="173917"/>
                    <a:pt x="0" y="134985"/>
                    <a:pt x="0" y="86959"/>
                  </a:cubicBezTo>
                  <a:lnTo>
                    <a:pt x="0" y="86959"/>
                  </a:lnTo>
                  <a:cubicBezTo>
                    <a:pt x="0" y="38933"/>
                    <a:pt x="38933" y="0"/>
                    <a:pt x="8695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403E3E"/>
              </a:solidFill>
              <a:prstDash val="solid"/>
              <a:round/>
            </a:ln>
          </p:spPr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174424" cy="212017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2660"/>
                </a:lnSpc>
                <a:spcBef>
                  <a:spcPct val="0"/>
                </a:spcBef>
              </a:pPr>
              <a:r>
                <a:rPr lang="en-US" sz="1900" spc="-104">
                  <a:solidFill>
                    <a:srgbClr val="403E3E"/>
                  </a:solidFill>
                  <a:latin typeface="Mukti"/>
                  <a:ea typeface="Mukti"/>
                  <a:cs typeface="Mukti"/>
                  <a:sym typeface="Mukti"/>
                </a:rPr>
                <a:t>11</a:t>
              </a:r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453920" y="3838662"/>
            <a:ext cx="3341517" cy="5767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01150" lvl="1" indent="-150575" algn="ctr">
              <a:lnSpc>
                <a:spcPts val="1952"/>
              </a:lnSpc>
              <a:spcBef>
                <a:spcPct val="0"/>
              </a:spcBef>
              <a:buFont typeface="Arial"/>
              <a:buChar char="•"/>
            </a:pPr>
            <a:r>
              <a:rPr lang="en-US" sz="1394" b="1" spc="-30">
                <a:solidFill>
                  <a:srgbClr val="403E3E"/>
                </a:solidFill>
                <a:latin typeface="Arial Nova Bold"/>
                <a:ea typeface="Arial Nova Bold"/>
                <a:cs typeface="Arial Nova Bold"/>
                <a:sym typeface="Arial Nova Bold"/>
              </a:rPr>
              <a:t>DIVERSE PRODUCT RANGE CATERING TO VARIOUS NEEDS (CASUAL, EVENING WEAR, COMPLETE SETS).</a:t>
            </a:r>
          </a:p>
          <a:p>
            <a:pPr marL="301150" lvl="1" indent="-150575" algn="ctr">
              <a:lnSpc>
                <a:spcPts val="1952"/>
              </a:lnSpc>
              <a:spcBef>
                <a:spcPct val="0"/>
              </a:spcBef>
              <a:buFont typeface="Arial"/>
              <a:buChar char="•"/>
            </a:pPr>
            <a:r>
              <a:rPr lang="en-US" sz="1394" b="1" spc="-30">
                <a:solidFill>
                  <a:srgbClr val="403E3E"/>
                </a:solidFill>
                <a:latin typeface="Arial Nova Bold"/>
                <a:ea typeface="Arial Nova Bold"/>
                <a:cs typeface="Arial Nova Bold"/>
                <a:sym typeface="Arial Nova Bold"/>
              </a:rPr>
              <a:t>OFFERING THE LATEST MODELS ALIGNED WITH GLOBAL FASHION TRENDS.</a:t>
            </a:r>
          </a:p>
          <a:p>
            <a:pPr marL="301150" lvl="1" indent="-150575" algn="ctr">
              <a:lnSpc>
                <a:spcPts val="1952"/>
              </a:lnSpc>
              <a:spcBef>
                <a:spcPct val="0"/>
              </a:spcBef>
              <a:buFont typeface="Arial"/>
              <a:buChar char="•"/>
            </a:pPr>
            <a:r>
              <a:rPr lang="en-US" sz="1394" b="1" spc="-30">
                <a:solidFill>
                  <a:srgbClr val="403E3E"/>
                </a:solidFill>
                <a:latin typeface="Arial Nova Bold"/>
                <a:ea typeface="Arial Nova Bold"/>
                <a:cs typeface="Arial Nova Bold"/>
                <a:sym typeface="Arial Nova Bold"/>
              </a:rPr>
              <a:t>HIGH-QUALITY HIGH-COPY PRODUCTS CLOSELY RESEMBLING ORIGINALS.</a:t>
            </a:r>
          </a:p>
          <a:p>
            <a:pPr marL="301150" lvl="1" indent="-150575" algn="ctr">
              <a:lnSpc>
                <a:spcPts val="1952"/>
              </a:lnSpc>
              <a:spcBef>
                <a:spcPct val="0"/>
              </a:spcBef>
              <a:buFont typeface="Arial"/>
              <a:buChar char="•"/>
            </a:pPr>
            <a:r>
              <a:rPr lang="en-US" sz="1394" b="1" spc="-30">
                <a:solidFill>
                  <a:srgbClr val="403E3E"/>
                </a:solidFill>
                <a:latin typeface="Arial Nova Bold"/>
                <a:ea typeface="Arial Nova Bold"/>
                <a:cs typeface="Arial Nova Bold"/>
                <a:sym typeface="Arial Nova Bold"/>
              </a:rPr>
              <a:t>WIDE SELECTION OF SIZES AND COLORS TO SUIT A BROAD CUSTOMER BASE.</a:t>
            </a:r>
          </a:p>
          <a:p>
            <a:pPr marL="301150" lvl="1" indent="-150575" algn="ctr">
              <a:lnSpc>
                <a:spcPts val="1952"/>
              </a:lnSpc>
              <a:spcBef>
                <a:spcPct val="0"/>
              </a:spcBef>
              <a:buFont typeface="Arial"/>
              <a:buChar char="•"/>
            </a:pPr>
            <a:r>
              <a:rPr lang="en-US" sz="1394" b="1" spc="-30">
                <a:solidFill>
                  <a:srgbClr val="403E3E"/>
                </a:solidFill>
                <a:latin typeface="Arial Nova Bold"/>
                <a:ea typeface="Arial Nova Bold"/>
                <a:cs typeface="Arial Nova Bold"/>
                <a:sym typeface="Arial Nova Bold"/>
              </a:rPr>
              <a:t>EASY ACCESSIBILITY TO PRODUCTS VIA PHYSICAL STORE AND SOCIAL MEDIA CHANNELS.</a:t>
            </a:r>
          </a:p>
          <a:p>
            <a:pPr marL="301150" lvl="1" indent="-150575" algn="ctr">
              <a:lnSpc>
                <a:spcPts val="1952"/>
              </a:lnSpc>
              <a:spcBef>
                <a:spcPct val="0"/>
              </a:spcBef>
              <a:buFont typeface="Arial"/>
              <a:buChar char="•"/>
            </a:pPr>
            <a:r>
              <a:rPr lang="en-US" sz="1394" b="1" spc="-30">
                <a:solidFill>
                  <a:srgbClr val="403E3E"/>
                </a:solidFill>
                <a:latin typeface="Arial Nova Bold"/>
                <a:ea typeface="Arial Nova Bold"/>
                <a:cs typeface="Arial Nova Bold"/>
                <a:sym typeface="Arial Nova Bold"/>
              </a:rPr>
              <a:t>ACTIVE PARTICIPATION IN BAZAARS AND EVENTS TO INCREASE BRAND EXPOSURE.</a:t>
            </a:r>
          </a:p>
          <a:p>
            <a:pPr algn="ctr">
              <a:lnSpc>
                <a:spcPts val="1952"/>
              </a:lnSpc>
              <a:spcBef>
                <a:spcPct val="0"/>
              </a:spcBef>
            </a:pPr>
            <a:endParaRPr lang="en-US" sz="1394" b="1" spc="-30">
              <a:solidFill>
                <a:srgbClr val="403E3E"/>
              </a:solidFill>
              <a:latin typeface="Arial Nova Bold"/>
              <a:ea typeface="Arial Nova Bold"/>
              <a:cs typeface="Arial Nova Bold"/>
              <a:sym typeface="Arial Nova Bold"/>
            </a:endParaRPr>
          </a:p>
          <a:p>
            <a:pPr marL="301150" lvl="1" indent="-150575" algn="ctr">
              <a:lnSpc>
                <a:spcPts val="1952"/>
              </a:lnSpc>
              <a:spcBef>
                <a:spcPct val="0"/>
              </a:spcBef>
              <a:buFont typeface="Arial"/>
              <a:buChar char="•"/>
            </a:pPr>
            <a:r>
              <a:rPr lang="en-US" sz="1394" b="1" spc="-30">
                <a:solidFill>
                  <a:srgbClr val="403E3E"/>
                </a:solidFill>
                <a:latin typeface="Arial Nova Bold"/>
                <a:ea typeface="Arial Nova Bold"/>
                <a:cs typeface="Arial Nova Bold"/>
                <a:sym typeface="Arial Nova Bold"/>
              </a:rPr>
              <a:t>CONTINUOUS ENGAGEMENT ON SOCIAL MEDIA THROUGH REGULAR POSTING OF PHOTOS AND VIDEOS.</a:t>
            </a:r>
          </a:p>
          <a:p>
            <a:pPr algn="ctr">
              <a:lnSpc>
                <a:spcPts val="1952"/>
              </a:lnSpc>
              <a:spcBef>
                <a:spcPct val="0"/>
              </a:spcBef>
            </a:pPr>
            <a:endParaRPr lang="en-US" sz="1394" b="1" spc="-30">
              <a:solidFill>
                <a:srgbClr val="403E3E"/>
              </a:solidFill>
              <a:latin typeface="Arial Nova Bold"/>
              <a:ea typeface="Arial Nova Bold"/>
              <a:cs typeface="Arial Nova Bold"/>
              <a:sym typeface="Arial Nova Bold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4590512" y="4102834"/>
            <a:ext cx="3843805" cy="52295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3989" lvl="1" indent="-171994" algn="ctr">
              <a:lnSpc>
                <a:spcPts val="2230"/>
              </a:lnSpc>
              <a:spcBef>
                <a:spcPct val="0"/>
              </a:spcBef>
              <a:buFont typeface="Arial"/>
              <a:buChar char="•"/>
            </a:pPr>
            <a:r>
              <a:rPr lang="en-US" sz="1593" b="1" spc="-35">
                <a:solidFill>
                  <a:srgbClr val="403E3E"/>
                </a:solidFill>
                <a:latin typeface="Arial Nova Bold"/>
                <a:ea typeface="Arial Nova Bold"/>
                <a:cs typeface="Arial Nova Bold"/>
                <a:sym typeface="Arial Nova Bold"/>
              </a:rPr>
              <a:t>INABILITY TO EXPAND INTO ORIGINAL PRODUCTS DUE TO HIGH COSTS.</a:t>
            </a:r>
          </a:p>
          <a:p>
            <a:pPr marL="343989" lvl="1" indent="-171994" algn="ctr">
              <a:lnSpc>
                <a:spcPts val="2230"/>
              </a:lnSpc>
              <a:spcBef>
                <a:spcPct val="0"/>
              </a:spcBef>
              <a:buFont typeface="Arial"/>
              <a:buChar char="•"/>
            </a:pPr>
            <a:r>
              <a:rPr lang="en-US" sz="1593" b="1" spc="-35">
                <a:solidFill>
                  <a:srgbClr val="403E3E"/>
                </a:solidFill>
                <a:latin typeface="Arial Nova Bold"/>
                <a:ea typeface="Arial Nova Bold"/>
                <a:cs typeface="Arial Nova Bold"/>
                <a:sym typeface="Arial Nova Bold"/>
              </a:rPr>
              <a:t>INADEQUATE RESPONSES TO CUSTOMER COMMENTS (USING THE SAME REPLY FOR ALL QUESTIONS).</a:t>
            </a:r>
          </a:p>
          <a:p>
            <a:pPr marL="343989" lvl="1" indent="-171994" algn="ctr">
              <a:lnSpc>
                <a:spcPts val="2230"/>
              </a:lnSpc>
              <a:spcBef>
                <a:spcPct val="0"/>
              </a:spcBef>
              <a:buFont typeface="Arial"/>
              <a:buChar char="•"/>
            </a:pPr>
            <a:r>
              <a:rPr lang="en-US" sz="1593" b="1" spc="-35">
                <a:solidFill>
                  <a:srgbClr val="403E3E"/>
                </a:solidFill>
                <a:latin typeface="Arial Nova Bold"/>
                <a:ea typeface="Arial Nova Bold"/>
                <a:cs typeface="Arial Nova Bold"/>
                <a:sym typeface="Arial Nova Bold"/>
              </a:rPr>
              <a:t>LACK OF A DISTINCT VISUAL IDENTITY FOR THE STORE.</a:t>
            </a:r>
          </a:p>
          <a:p>
            <a:pPr marL="343989" lvl="1" indent="-171994" algn="ctr">
              <a:lnSpc>
                <a:spcPts val="2230"/>
              </a:lnSpc>
              <a:spcBef>
                <a:spcPct val="0"/>
              </a:spcBef>
              <a:buFont typeface="Arial"/>
              <a:buChar char="•"/>
            </a:pPr>
            <a:r>
              <a:rPr lang="en-US" sz="1593" b="1" spc="-35">
                <a:solidFill>
                  <a:srgbClr val="403E3E"/>
                </a:solidFill>
                <a:latin typeface="Arial Nova Bold"/>
                <a:ea typeface="Arial Nova Bold"/>
                <a:cs typeface="Arial Nova Bold"/>
                <a:sym typeface="Arial Nova Bold"/>
              </a:rPr>
              <a:t>RELYING SOLELY ON COMPETITIVE PRICING WITHOUT DIVERSE PROMOTIONAL STRATEGIES.</a:t>
            </a:r>
          </a:p>
          <a:p>
            <a:pPr marL="343989" lvl="1" indent="-171994" algn="ctr">
              <a:lnSpc>
                <a:spcPts val="2230"/>
              </a:lnSpc>
              <a:spcBef>
                <a:spcPct val="0"/>
              </a:spcBef>
              <a:buFont typeface="Arial"/>
              <a:buChar char="•"/>
            </a:pPr>
            <a:r>
              <a:rPr lang="en-US" sz="1593" b="1" spc="-35">
                <a:solidFill>
                  <a:srgbClr val="403E3E"/>
                </a:solidFill>
                <a:latin typeface="Arial Nova Bold"/>
                <a:ea typeface="Arial Nova Bold"/>
                <a:cs typeface="Arial Nova Bold"/>
                <a:sym typeface="Arial Nova Bold"/>
              </a:rPr>
              <a:t>LIMITED OFFERS AND DISCOUNTS COMPARED TO COMPETITORS, WHICH MAY REDUCE ATTRACTION OF NEW CUSTOMERS.</a:t>
            </a:r>
          </a:p>
          <a:p>
            <a:pPr marL="343989" lvl="1" indent="-171994" algn="ctr">
              <a:lnSpc>
                <a:spcPts val="2230"/>
              </a:lnSpc>
              <a:spcBef>
                <a:spcPct val="0"/>
              </a:spcBef>
              <a:buFont typeface="Arial"/>
              <a:buChar char="•"/>
            </a:pPr>
            <a:r>
              <a:rPr lang="en-US" sz="1593" b="1" spc="-35">
                <a:solidFill>
                  <a:srgbClr val="403E3E"/>
                </a:solidFill>
                <a:latin typeface="Arial Nova Bold"/>
                <a:ea typeface="Arial Nova Bold"/>
                <a:cs typeface="Arial Nova Bold"/>
                <a:sym typeface="Arial Nova Bold"/>
              </a:rPr>
              <a:t>NO INSTALLMENT PAYMENT OPTIONS AVAILABLE THROUGH FINANCING APPS LIKE VALU.</a:t>
            </a:r>
          </a:p>
          <a:p>
            <a:pPr algn="ctr">
              <a:lnSpc>
                <a:spcPts val="2230"/>
              </a:lnSpc>
              <a:spcBef>
                <a:spcPct val="0"/>
              </a:spcBef>
            </a:pPr>
            <a:endParaRPr lang="en-US" sz="1593" b="1" spc="-35">
              <a:solidFill>
                <a:srgbClr val="403E3E"/>
              </a:solidFill>
              <a:latin typeface="Arial Nova Bold"/>
              <a:ea typeface="Arial Nova Bold"/>
              <a:cs typeface="Arial Nova Bold"/>
              <a:sym typeface="Arial Nova Bold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3782815" y="4112359"/>
            <a:ext cx="3988791" cy="4282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56964" lvl="1" indent="-178482" algn="ctr">
              <a:lnSpc>
                <a:spcPts val="2314"/>
              </a:lnSpc>
              <a:spcBef>
                <a:spcPct val="0"/>
              </a:spcBef>
              <a:buFont typeface="Arial"/>
              <a:buChar char="•"/>
            </a:pPr>
            <a:r>
              <a:rPr lang="en-US" sz="1653" b="1" spc="-36">
                <a:solidFill>
                  <a:srgbClr val="403E3E"/>
                </a:solidFill>
                <a:latin typeface="Arial Nova Bold"/>
                <a:ea typeface="Arial Nova Bold"/>
                <a:cs typeface="Arial Nova Bold"/>
                <a:sym typeface="Arial Nova Bold"/>
              </a:rPr>
              <a:t>HIGH COMPETITION FROM SIMILAR PHYSICAL STORES AND ONLINE SHOPS.</a:t>
            </a:r>
          </a:p>
          <a:p>
            <a:pPr marL="356964" lvl="1" indent="-178482" algn="ctr">
              <a:lnSpc>
                <a:spcPts val="2314"/>
              </a:lnSpc>
              <a:spcBef>
                <a:spcPct val="0"/>
              </a:spcBef>
              <a:buFont typeface="Arial"/>
              <a:buChar char="•"/>
            </a:pPr>
            <a:r>
              <a:rPr lang="en-US" sz="1653" b="1" spc="-36">
                <a:solidFill>
                  <a:srgbClr val="403E3E"/>
                </a:solidFill>
                <a:latin typeface="Arial Nova Bold"/>
                <a:ea typeface="Arial Nova Bold"/>
                <a:cs typeface="Arial Nova Bold"/>
                <a:sym typeface="Arial Nova Bold"/>
              </a:rPr>
              <a:t>PRICE FLUCTUATIONS AND CHANGES IN THE DOLLAR EXCHANGE RATE AFFECTING IMPORT COSTS.</a:t>
            </a:r>
          </a:p>
          <a:p>
            <a:pPr marL="356964" lvl="1" indent="-178482" algn="ctr">
              <a:lnSpc>
                <a:spcPts val="2314"/>
              </a:lnSpc>
              <a:spcBef>
                <a:spcPct val="0"/>
              </a:spcBef>
              <a:buFont typeface="Arial"/>
              <a:buChar char="•"/>
            </a:pPr>
            <a:r>
              <a:rPr lang="en-US" sz="1653" b="1" spc="-36">
                <a:solidFill>
                  <a:srgbClr val="403E3E"/>
                </a:solidFill>
                <a:latin typeface="Arial Nova Bold"/>
                <a:ea typeface="Arial Nova Bold"/>
                <a:cs typeface="Arial Nova Bold"/>
                <a:sym typeface="Arial Nova Bold"/>
              </a:rPr>
              <a:t>DELAYS OR INTERRUPTIONS FROM SUPPLIERS CAUSING STOCK SHORTAGES.</a:t>
            </a:r>
          </a:p>
          <a:p>
            <a:pPr marL="356964" lvl="1" indent="-178482" algn="ctr">
              <a:lnSpc>
                <a:spcPts val="2314"/>
              </a:lnSpc>
              <a:spcBef>
                <a:spcPct val="0"/>
              </a:spcBef>
              <a:buFont typeface="Arial"/>
              <a:buChar char="•"/>
            </a:pPr>
            <a:r>
              <a:rPr lang="en-US" sz="1653" b="1" spc="-36">
                <a:solidFill>
                  <a:srgbClr val="403E3E"/>
                </a:solidFill>
                <a:latin typeface="Arial Nova Bold"/>
                <a:ea typeface="Arial Nova Bold"/>
                <a:cs typeface="Arial Nova Bold"/>
                <a:sym typeface="Arial Nova Bold"/>
              </a:rPr>
              <a:t>RAPID CHANGES IN FASHION TRENDS LEADING TO ACCUMULATION OF OUTDATED PRODUCTS.</a:t>
            </a:r>
          </a:p>
          <a:p>
            <a:pPr algn="ctr">
              <a:lnSpc>
                <a:spcPts val="2314"/>
              </a:lnSpc>
              <a:spcBef>
                <a:spcPct val="0"/>
              </a:spcBef>
            </a:pPr>
            <a:endParaRPr lang="en-US" sz="1653" b="1" spc="-36">
              <a:solidFill>
                <a:srgbClr val="403E3E"/>
              </a:solidFill>
              <a:latin typeface="Arial Nova Bold"/>
              <a:ea typeface="Arial Nova Bold"/>
              <a:cs typeface="Arial Nova Bold"/>
              <a:sym typeface="Arial Nova Bold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9298876" y="4057757"/>
            <a:ext cx="3291536" cy="5329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14432" lvl="1" indent="-157216" algn="ctr">
              <a:lnSpc>
                <a:spcPts val="2038"/>
              </a:lnSpc>
              <a:spcBef>
                <a:spcPct val="0"/>
              </a:spcBef>
              <a:buFont typeface="Arial"/>
              <a:buChar char="•"/>
            </a:pPr>
            <a:r>
              <a:rPr lang="en-US" sz="1456" b="1" spc="-32">
                <a:solidFill>
                  <a:srgbClr val="403E3E"/>
                </a:solidFill>
                <a:latin typeface="Arial Nova Bold"/>
                <a:ea typeface="Arial Nova Bold"/>
                <a:cs typeface="Arial Nova Bold"/>
                <a:sym typeface="Arial Nova Bold"/>
              </a:rPr>
              <a:t>INCREASING DEMAND FOR HIGH-COPY PRODUCTS DUE TO RISING PRICES OF BRANDED ITEMS.</a:t>
            </a:r>
          </a:p>
          <a:p>
            <a:pPr marL="314432" lvl="1" indent="-157216" algn="ctr">
              <a:lnSpc>
                <a:spcPts val="2038"/>
              </a:lnSpc>
              <a:spcBef>
                <a:spcPct val="0"/>
              </a:spcBef>
              <a:buFont typeface="Arial"/>
              <a:buChar char="•"/>
            </a:pPr>
            <a:r>
              <a:rPr lang="en-US" sz="1456" b="1" spc="-32">
                <a:solidFill>
                  <a:srgbClr val="403E3E"/>
                </a:solidFill>
                <a:latin typeface="Arial Nova Bold"/>
                <a:ea typeface="Arial Nova Bold"/>
                <a:cs typeface="Arial Nova Bold"/>
                <a:sym typeface="Arial Nova Bold"/>
              </a:rPr>
              <a:t>COLLABORATIONS WITH LOCAL INFLUENCERS TO PROMOTE PRODUCTS.</a:t>
            </a:r>
          </a:p>
          <a:p>
            <a:pPr marL="314432" lvl="1" indent="-157216" algn="ctr">
              <a:lnSpc>
                <a:spcPts val="2038"/>
              </a:lnSpc>
              <a:spcBef>
                <a:spcPct val="0"/>
              </a:spcBef>
              <a:buFont typeface="Arial"/>
              <a:buChar char="•"/>
            </a:pPr>
            <a:r>
              <a:rPr lang="en-US" sz="1456" b="1" spc="-32">
                <a:solidFill>
                  <a:srgbClr val="403E3E"/>
                </a:solidFill>
                <a:latin typeface="Arial Nova Bold"/>
                <a:ea typeface="Arial Nova Bold"/>
                <a:cs typeface="Arial Nova Bold"/>
                <a:sym typeface="Arial Nova Bold"/>
              </a:rPr>
              <a:t>LAUNCHING SEASONAL OFFERS AND INNOVATIVE MARKETING CAMPAIGNS.</a:t>
            </a:r>
          </a:p>
          <a:p>
            <a:pPr marL="314432" lvl="1" indent="-157216" algn="ctr">
              <a:lnSpc>
                <a:spcPts val="2038"/>
              </a:lnSpc>
              <a:spcBef>
                <a:spcPct val="0"/>
              </a:spcBef>
              <a:buFont typeface="Arial"/>
              <a:buChar char="•"/>
            </a:pPr>
            <a:r>
              <a:rPr lang="en-US" sz="1456" b="1" spc="-32">
                <a:solidFill>
                  <a:srgbClr val="403E3E"/>
                </a:solidFill>
                <a:latin typeface="Arial Nova Bold"/>
                <a:ea typeface="Arial Nova Bold"/>
                <a:cs typeface="Arial Nova Bold"/>
                <a:sym typeface="Arial Nova Bold"/>
              </a:rPr>
              <a:t>INTRODUCING A LOYALTY PROGRAM THAT REWARDS REPEAT CUSTOMERS WITH POINTS OR DISCOUNTS.</a:t>
            </a:r>
          </a:p>
          <a:p>
            <a:pPr marL="314432" lvl="1" indent="-157216" algn="ctr">
              <a:lnSpc>
                <a:spcPts val="2038"/>
              </a:lnSpc>
              <a:spcBef>
                <a:spcPct val="0"/>
              </a:spcBef>
              <a:buFont typeface="Arial"/>
              <a:buChar char="•"/>
            </a:pPr>
            <a:r>
              <a:rPr lang="en-US" sz="1456" b="1" spc="-32">
                <a:solidFill>
                  <a:srgbClr val="403E3E"/>
                </a:solidFill>
                <a:latin typeface="Arial Nova Bold"/>
                <a:ea typeface="Arial Nova Bold"/>
                <a:cs typeface="Arial Nova Bold"/>
                <a:sym typeface="Arial Nova Bold"/>
              </a:rPr>
              <a:t>OFFERING CUSTOMIZATION OPTIONS, SUCH AS ALLOWING CUSTOMERS TO REQUEST SPECIFIC COLORS OR SIZES.</a:t>
            </a:r>
          </a:p>
          <a:p>
            <a:pPr marL="314432" lvl="1" indent="-157216" algn="ctr">
              <a:lnSpc>
                <a:spcPts val="2038"/>
              </a:lnSpc>
              <a:spcBef>
                <a:spcPct val="0"/>
              </a:spcBef>
              <a:buFont typeface="Arial"/>
              <a:buChar char="•"/>
            </a:pPr>
            <a:r>
              <a:rPr lang="en-US" sz="1456" b="1" spc="-32">
                <a:solidFill>
                  <a:srgbClr val="403E3E"/>
                </a:solidFill>
                <a:latin typeface="Arial Nova Bold"/>
                <a:ea typeface="Arial Nova Bold"/>
                <a:cs typeface="Arial Nova Bold"/>
                <a:sym typeface="Arial Nova Bold"/>
              </a:rPr>
              <a:t>PROVIDING PACKAGE DEALS, LIKE MATCHING BAG AND SHOE SETS AT A SPECIAL PRICE.</a:t>
            </a:r>
          </a:p>
          <a:p>
            <a:pPr algn="ctr">
              <a:lnSpc>
                <a:spcPts val="2038"/>
              </a:lnSpc>
              <a:spcBef>
                <a:spcPct val="0"/>
              </a:spcBef>
            </a:pPr>
            <a:endParaRPr lang="en-US" sz="1456" b="1" spc="-32">
              <a:solidFill>
                <a:srgbClr val="403E3E"/>
              </a:solidFill>
              <a:latin typeface="Arial Nova Bold"/>
              <a:ea typeface="Arial Nova Bold"/>
              <a:cs typeface="Arial Nova Bold"/>
              <a:sym typeface="Arial Nova Bold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-2574717" y="9407842"/>
            <a:ext cx="12396242" cy="0"/>
          </a:xfrm>
          <a:prstGeom prst="line">
            <a:avLst/>
          </a:prstGeom>
          <a:ln w="9525" cap="flat">
            <a:solidFill>
              <a:srgbClr val="403E3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680960" y="3083268"/>
            <a:ext cx="2622714" cy="2508362"/>
          </a:xfrm>
          <a:custGeom>
            <a:avLst/>
            <a:gdLst/>
            <a:ahLst/>
            <a:cxnLst/>
            <a:rect l="l" t="t" r="r" b="b"/>
            <a:pathLst>
              <a:path w="2622714" h="2508362">
                <a:moveTo>
                  <a:pt x="0" y="0"/>
                </a:moveTo>
                <a:lnTo>
                  <a:pt x="2622713" y="0"/>
                </a:lnTo>
                <a:lnTo>
                  <a:pt x="2622713" y="2508361"/>
                </a:lnTo>
                <a:lnTo>
                  <a:pt x="0" y="250836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7069" r="-5994"/>
            </a:stretch>
          </a:blipFill>
          <a:ln w="9525" cap="sq">
            <a:solidFill>
              <a:srgbClr val="403E3E"/>
            </a:solidFill>
            <a:prstDash val="solid"/>
            <a:miter/>
          </a:ln>
        </p:spPr>
      </p:sp>
      <p:sp>
        <p:nvSpPr>
          <p:cNvPr id="5" name="AutoShape 5"/>
          <p:cNvSpPr/>
          <p:nvPr/>
        </p:nvSpPr>
        <p:spPr>
          <a:xfrm flipV="1">
            <a:off x="-462152" y="1033462"/>
            <a:ext cx="19212305" cy="0"/>
          </a:xfrm>
          <a:prstGeom prst="line">
            <a:avLst/>
          </a:prstGeom>
          <a:ln w="9525" cap="flat">
            <a:solidFill>
              <a:srgbClr val="403E3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6"/>
          <p:cNvSpPr/>
          <p:nvPr/>
        </p:nvSpPr>
        <p:spPr>
          <a:xfrm>
            <a:off x="-462152" y="2256791"/>
            <a:ext cx="12245402" cy="0"/>
          </a:xfrm>
          <a:prstGeom prst="line">
            <a:avLst/>
          </a:prstGeom>
          <a:ln w="9525" cap="flat">
            <a:solidFill>
              <a:srgbClr val="403E3E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7" name="Group 7"/>
          <p:cNvGrpSpPr/>
          <p:nvPr/>
        </p:nvGrpSpPr>
        <p:grpSpPr>
          <a:xfrm>
            <a:off x="251435" y="9507110"/>
            <a:ext cx="542093" cy="540520"/>
            <a:chOff x="0" y="0"/>
            <a:chExt cx="174424" cy="17391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74424" cy="173917"/>
            </a:xfrm>
            <a:custGeom>
              <a:avLst/>
              <a:gdLst/>
              <a:ahLst/>
              <a:cxnLst/>
              <a:rect l="l" t="t" r="r" b="b"/>
              <a:pathLst>
                <a:path w="174424" h="173917">
                  <a:moveTo>
                    <a:pt x="86959" y="0"/>
                  </a:moveTo>
                  <a:lnTo>
                    <a:pt x="87465" y="0"/>
                  </a:lnTo>
                  <a:cubicBezTo>
                    <a:pt x="110528" y="0"/>
                    <a:pt x="132646" y="9162"/>
                    <a:pt x="148954" y="25470"/>
                  </a:cubicBezTo>
                  <a:cubicBezTo>
                    <a:pt x="165262" y="41778"/>
                    <a:pt x="174424" y="63896"/>
                    <a:pt x="174424" y="86959"/>
                  </a:cubicBezTo>
                  <a:lnTo>
                    <a:pt x="174424" y="86959"/>
                  </a:lnTo>
                  <a:cubicBezTo>
                    <a:pt x="174424" y="134985"/>
                    <a:pt x="135491" y="173917"/>
                    <a:pt x="87465" y="173917"/>
                  </a:cubicBezTo>
                  <a:lnTo>
                    <a:pt x="86959" y="173917"/>
                  </a:lnTo>
                  <a:cubicBezTo>
                    <a:pt x="38933" y="173917"/>
                    <a:pt x="0" y="134985"/>
                    <a:pt x="0" y="86959"/>
                  </a:cubicBezTo>
                  <a:lnTo>
                    <a:pt x="0" y="86959"/>
                  </a:lnTo>
                  <a:cubicBezTo>
                    <a:pt x="0" y="38933"/>
                    <a:pt x="38933" y="0"/>
                    <a:pt x="8695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403E3E"/>
              </a:solidFill>
              <a:prstDash val="solid"/>
              <a:round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174424" cy="212017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2660"/>
                </a:lnSpc>
                <a:spcBef>
                  <a:spcPct val="0"/>
                </a:spcBef>
              </a:pPr>
              <a:r>
                <a:rPr lang="en-US" sz="1900" spc="-104">
                  <a:solidFill>
                    <a:srgbClr val="403E3E"/>
                  </a:solidFill>
                  <a:latin typeface="Mukti"/>
                  <a:ea typeface="Mukti"/>
                  <a:cs typeface="Mukti"/>
                  <a:sym typeface="Mukti"/>
                </a:rPr>
                <a:t>12</a:t>
              </a:r>
            </a:p>
          </p:txBody>
        </p:sp>
      </p:grpSp>
      <p:graphicFrame>
        <p:nvGraphicFramePr>
          <p:cNvPr id="10" name="Table 10"/>
          <p:cNvGraphicFramePr>
            <a:graphicFrameLocks noGrp="1"/>
          </p:cNvGraphicFramePr>
          <p:nvPr/>
        </p:nvGraphicFramePr>
        <p:xfrm>
          <a:off x="5085137" y="2586570"/>
          <a:ext cx="5964613" cy="6743299"/>
        </p:xfrm>
        <a:graphic>
          <a:graphicData uri="http://schemas.openxmlformats.org/drawingml/2006/table">
            <a:tbl>
              <a:tblPr/>
              <a:tblGrid>
                <a:gridCol w="20534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111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666633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307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199" b="1" u="none" strike="noStrike">
                          <a:solidFill>
                            <a:srgbClr val="000000"/>
                          </a:solidFill>
                          <a:latin typeface="Mukti"/>
                          <a:ea typeface="Mukti"/>
                          <a:cs typeface="Mukti"/>
                          <a:sym typeface="Mukti"/>
                        </a:rPr>
                        <a:t>Interests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307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199" b="1" u="none" strike="noStrike">
                          <a:solidFill>
                            <a:srgbClr val="FF751F"/>
                          </a:solidFill>
                          <a:latin typeface="Mukti"/>
                          <a:ea typeface="Mukti"/>
                          <a:cs typeface="Mukti"/>
                          <a:sym typeface="Mukti"/>
                        </a:rPr>
                        <a:t>Fashion, photography, accessories, brands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66633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307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199" b="1" u="none" strike="noStrike">
                          <a:solidFill>
                            <a:srgbClr val="000000"/>
                          </a:solidFill>
                          <a:latin typeface="Mukti"/>
                          <a:ea typeface="Mukti"/>
                          <a:cs typeface="Mukti"/>
                          <a:sym typeface="Mukti"/>
                        </a:rPr>
                        <a:t>Education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307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199" b="1" u="none" strike="noStrike">
                          <a:solidFill>
                            <a:srgbClr val="FF751F"/>
                          </a:solidFill>
                          <a:latin typeface="Mukti"/>
                          <a:ea typeface="Mukti"/>
                          <a:cs typeface="Mukti"/>
                          <a:sym typeface="Mukti"/>
                        </a:rPr>
                        <a:t>Media graduate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66633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307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199" b="1" u="none" strike="noStrike">
                          <a:solidFill>
                            <a:srgbClr val="000000"/>
                          </a:solidFill>
                          <a:latin typeface="Mukti"/>
                          <a:ea typeface="Mukti"/>
                          <a:cs typeface="Mukti"/>
                          <a:sym typeface="Mukti"/>
                        </a:rPr>
                        <a:t>Websites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307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199" b="1" u="none" strike="noStrike">
                          <a:solidFill>
                            <a:srgbClr val="FF751F"/>
                          </a:solidFill>
                          <a:latin typeface="Mukti"/>
                          <a:ea typeface="Mukti"/>
                          <a:cs typeface="Mukti"/>
                          <a:sym typeface="Mukti"/>
                        </a:rPr>
                        <a:t>Instagram, Pinterest, TikTok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43400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307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199" b="1" u="none" strike="noStrike">
                          <a:solidFill>
                            <a:srgbClr val="000000"/>
                          </a:solidFill>
                          <a:latin typeface="Mukti"/>
                          <a:ea typeface="Mukti"/>
                          <a:cs typeface="Mukti"/>
                          <a:sym typeface="Mukti"/>
                        </a:rPr>
                        <a:t>Obstacles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307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199" b="1" u="none" strike="noStrike">
                          <a:solidFill>
                            <a:srgbClr val="FF751F"/>
                          </a:solidFill>
                          <a:latin typeface="Mukti"/>
                          <a:ea typeface="Mukti"/>
                          <a:cs typeface="Mukti"/>
                          <a:sym typeface="Mukti"/>
                        </a:rPr>
                        <a:t>Worried about low-quality materials or product not matching pictures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1" name="TextBox 11"/>
          <p:cNvSpPr txBox="1"/>
          <p:nvPr/>
        </p:nvSpPr>
        <p:spPr>
          <a:xfrm>
            <a:off x="3911341" y="1376362"/>
            <a:ext cx="11039480" cy="8756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080"/>
              </a:lnSpc>
              <a:spcBef>
                <a:spcPct val="0"/>
              </a:spcBef>
            </a:pPr>
            <a:r>
              <a:rPr lang="en-US" sz="8000" spc="-176">
                <a:solidFill>
                  <a:srgbClr val="403E3E"/>
                </a:solidFill>
                <a:latin typeface="Arial Nova Light"/>
                <a:ea typeface="Arial Nova Light"/>
                <a:cs typeface="Arial Nova Light"/>
                <a:sym typeface="Arial Nova Light"/>
              </a:rPr>
              <a:t>BUYER PERSONA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499355" y="314960"/>
            <a:ext cx="4237173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60"/>
              </a:lnSpc>
            </a:pPr>
            <a:r>
              <a:rPr lang="en-US" sz="1900" spc="-104">
                <a:solidFill>
                  <a:srgbClr val="403E3E"/>
                </a:solidFill>
                <a:latin typeface="Mukti"/>
                <a:ea typeface="Mukti"/>
                <a:cs typeface="Mukti"/>
                <a:sym typeface="Mukti"/>
              </a:rPr>
              <a:t>CREATIVE BRIEF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55516" y="2548470"/>
            <a:ext cx="2394602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sz="2100" spc="-115">
                <a:solidFill>
                  <a:srgbClr val="403E3E"/>
                </a:solidFill>
                <a:latin typeface="Mukti"/>
                <a:ea typeface="Mukti"/>
                <a:cs typeface="Mukti"/>
                <a:sym typeface="Mukti"/>
              </a:rPr>
              <a:t>USER PERSONA 1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30471" y="5715454"/>
            <a:ext cx="689729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60"/>
              </a:lnSpc>
              <a:spcBef>
                <a:spcPct val="0"/>
              </a:spcBef>
            </a:pPr>
            <a:r>
              <a:rPr lang="en-US" sz="1900" spc="-104">
                <a:solidFill>
                  <a:srgbClr val="403E3E"/>
                </a:solidFill>
                <a:latin typeface="Mukti"/>
                <a:ea typeface="Mukti"/>
                <a:cs typeface="Mukti"/>
                <a:sym typeface="Mukti"/>
              </a:rPr>
              <a:t>NAME: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-405002" y="6038881"/>
            <a:ext cx="2709744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60"/>
              </a:lnSpc>
              <a:spcBef>
                <a:spcPct val="0"/>
              </a:spcBef>
            </a:pPr>
            <a:r>
              <a:rPr lang="en-US" sz="1900" spc="-104">
                <a:solidFill>
                  <a:srgbClr val="403E3E"/>
                </a:solidFill>
                <a:latin typeface="Mukti"/>
                <a:ea typeface="Mukti"/>
                <a:cs typeface="Mukti"/>
                <a:sym typeface="Mukti"/>
              </a:rPr>
              <a:t>AGE: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-118182" y="6400196"/>
            <a:ext cx="2709744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60"/>
              </a:lnSpc>
              <a:spcBef>
                <a:spcPct val="0"/>
              </a:spcBef>
            </a:pPr>
            <a:r>
              <a:rPr lang="en-US" sz="1900" spc="-104">
                <a:solidFill>
                  <a:srgbClr val="403E3E"/>
                </a:solidFill>
                <a:latin typeface="Mukti"/>
                <a:ea typeface="Mukti"/>
                <a:cs typeface="Mukti"/>
                <a:sym typeface="Mukti"/>
              </a:rPr>
              <a:t>LOCATION: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-13407" y="6790086"/>
            <a:ext cx="2709744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60"/>
              </a:lnSpc>
              <a:spcBef>
                <a:spcPct val="0"/>
              </a:spcBef>
            </a:pPr>
            <a:r>
              <a:rPr lang="en-US" sz="1900" spc="-104">
                <a:solidFill>
                  <a:srgbClr val="403E3E"/>
                </a:solidFill>
                <a:latin typeface="Mukti"/>
                <a:ea typeface="Mukti"/>
                <a:cs typeface="Mukti"/>
                <a:sym typeface="Mukti"/>
              </a:rPr>
              <a:t>OCCUPATION: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27040" y="7160926"/>
            <a:ext cx="2709744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60"/>
              </a:lnSpc>
              <a:spcBef>
                <a:spcPct val="0"/>
              </a:spcBef>
            </a:pPr>
            <a:r>
              <a:rPr lang="en-US" sz="1900" spc="-104">
                <a:solidFill>
                  <a:srgbClr val="403E3E"/>
                </a:solidFill>
                <a:latin typeface="Mukti"/>
                <a:ea typeface="Mukti"/>
                <a:cs typeface="Mukti"/>
                <a:sym typeface="Mukti"/>
              </a:rPr>
              <a:t>MARITAL: STATUS: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-462152" y="7578121"/>
            <a:ext cx="2709744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60"/>
              </a:lnSpc>
              <a:spcBef>
                <a:spcPct val="0"/>
              </a:spcBef>
            </a:pPr>
            <a:r>
              <a:rPr lang="en-US" sz="1900" spc="-104">
                <a:solidFill>
                  <a:srgbClr val="403E3E"/>
                </a:solidFill>
                <a:latin typeface="Mukti"/>
                <a:ea typeface="Mukti"/>
                <a:cs typeface="Mukti"/>
                <a:sym typeface="Mukti"/>
              </a:rPr>
              <a:t>KIDS: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-279536" y="7996586"/>
            <a:ext cx="2709744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60"/>
              </a:lnSpc>
              <a:spcBef>
                <a:spcPct val="0"/>
              </a:spcBef>
            </a:pPr>
            <a:r>
              <a:rPr lang="en-US" sz="1900" spc="-104">
                <a:solidFill>
                  <a:srgbClr val="403E3E"/>
                </a:solidFill>
                <a:latin typeface="Mukti"/>
                <a:ea typeface="Mukti"/>
                <a:cs typeface="Mukti"/>
                <a:sym typeface="Mukti"/>
              </a:rPr>
              <a:t>INCOME: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440375" y="5724979"/>
            <a:ext cx="2709744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940"/>
              </a:lnSpc>
              <a:spcBef>
                <a:spcPct val="0"/>
              </a:spcBef>
            </a:pPr>
            <a:r>
              <a:rPr lang="en-US" sz="2100" b="1" u="none" strike="noStrike" spc="-115">
                <a:solidFill>
                  <a:srgbClr val="FF751F"/>
                </a:solidFill>
                <a:latin typeface="Mukti"/>
                <a:ea typeface="Mukti"/>
                <a:cs typeface="Mukti"/>
                <a:sym typeface="Mukti"/>
              </a:rPr>
              <a:t>MAI 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07990" y="6048406"/>
            <a:ext cx="2709744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940"/>
              </a:lnSpc>
              <a:spcBef>
                <a:spcPct val="0"/>
              </a:spcBef>
            </a:pPr>
            <a:r>
              <a:rPr lang="en-US" sz="2100" b="1" u="none" strike="noStrike" spc="-115">
                <a:solidFill>
                  <a:srgbClr val="FF751F"/>
                </a:solidFill>
                <a:latin typeface="Mukti"/>
                <a:ea typeface="Mukti"/>
                <a:cs typeface="Mukti"/>
                <a:sym typeface="Mukti"/>
              </a:rPr>
              <a:t>25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949869" y="6381146"/>
            <a:ext cx="2709744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940"/>
              </a:lnSpc>
              <a:spcBef>
                <a:spcPct val="0"/>
              </a:spcBef>
            </a:pPr>
            <a:r>
              <a:rPr lang="en-US" sz="2100" b="1" u="none" strike="noStrike" spc="-115">
                <a:solidFill>
                  <a:srgbClr val="FF751F"/>
                </a:solidFill>
                <a:latin typeface="Mukti"/>
                <a:ea typeface="Mukti"/>
                <a:cs typeface="Mukti"/>
                <a:sym typeface="Mukti"/>
              </a:rPr>
              <a:t>CAIRO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593796" y="6757066"/>
            <a:ext cx="5541480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940"/>
              </a:lnSpc>
              <a:spcBef>
                <a:spcPct val="0"/>
              </a:spcBef>
            </a:pPr>
            <a:r>
              <a:rPr lang="en-US" sz="2100" b="1" u="none" strike="noStrike" spc="-115">
                <a:solidFill>
                  <a:srgbClr val="FF751F"/>
                </a:solidFill>
                <a:latin typeface="Mukti"/>
                <a:ea typeface="Mukti"/>
                <a:cs typeface="Mukti"/>
                <a:sym typeface="Mukti"/>
              </a:rPr>
              <a:t>OFFICE EMPLOYEE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795246" y="7160926"/>
            <a:ext cx="2709744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940"/>
              </a:lnSpc>
              <a:spcBef>
                <a:spcPct val="0"/>
              </a:spcBef>
            </a:pPr>
            <a:r>
              <a:rPr lang="en-US" sz="2100" b="1" u="none" strike="noStrike" spc="-115">
                <a:solidFill>
                  <a:srgbClr val="FF751F"/>
                </a:solidFill>
                <a:latin typeface="Mukti"/>
                <a:ea typeface="Mukti"/>
                <a:cs typeface="Mukti"/>
                <a:sym typeface="Mukti"/>
              </a:rPr>
              <a:t>SINGLE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84379" y="7578756"/>
            <a:ext cx="2709744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940"/>
              </a:lnSpc>
              <a:spcBef>
                <a:spcPct val="0"/>
              </a:spcBef>
            </a:pPr>
            <a:r>
              <a:rPr lang="en-US" sz="2100" b="1" u="none" strike="noStrike" spc="-115">
                <a:solidFill>
                  <a:srgbClr val="FF751F"/>
                </a:solidFill>
                <a:latin typeface="Mukti"/>
                <a:ea typeface="Mukti"/>
                <a:cs typeface="Mukti"/>
                <a:sym typeface="Mukti"/>
              </a:rPr>
              <a:t>NO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892719" y="7954041"/>
            <a:ext cx="2709744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940"/>
              </a:lnSpc>
              <a:spcBef>
                <a:spcPct val="0"/>
              </a:spcBef>
            </a:pPr>
            <a:r>
              <a:rPr lang="en-US" sz="2100" b="1" u="none" strike="noStrike" spc="-115">
                <a:solidFill>
                  <a:srgbClr val="FF751F"/>
                </a:solidFill>
                <a:latin typeface="Mukti"/>
                <a:ea typeface="Mukti"/>
                <a:cs typeface="Mukti"/>
                <a:sym typeface="Mukti"/>
              </a:rPr>
              <a:t>10.000 LE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593796" y="8400605"/>
            <a:ext cx="1333976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60"/>
              </a:lnSpc>
              <a:spcBef>
                <a:spcPct val="0"/>
              </a:spcBef>
            </a:pPr>
            <a:r>
              <a:rPr lang="en-US" sz="1900" spc="-104">
                <a:solidFill>
                  <a:srgbClr val="403E3E"/>
                </a:solidFill>
                <a:latin typeface="Mukti"/>
                <a:ea typeface="Mukti"/>
                <a:cs typeface="Mukti"/>
                <a:sym typeface="Mukti"/>
              </a:rPr>
              <a:t>LANGUAGE: 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720690" y="8400605"/>
            <a:ext cx="2709744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940"/>
              </a:lnSpc>
              <a:spcBef>
                <a:spcPct val="0"/>
              </a:spcBef>
            </a:pPr>
            <a:r>
              <a:rPr lang="en-US" sz="2100" b="1" u="none" strike="noStrike" spc="-115">
                <a:solidFill>
                  <a:srgbClr val="FF751F"/>
                </a:solidFill>
                <a:latin typeface="Mukti"/>
                <a:ea typeface="Mukti"/>
                <a:cs typeface="Mukti"/>
                <a:sym typeface="Mukti"/>
              </a:rPr>
              <a:t>ARABIC - ENGLISH</a:t>
            </a:r>
          </a:p>
        </p:txBody>
      </p:sp>
      <p:graphicFrame>
        <p:nvGraphicFramePr>
          <p:cNvPr id="30" name="Table 30"/>
          <p:cNvGraphicFramePr>
            <a:graphicFrameLocks noGrp="1"/>
          </p:cNvGraphicFramePr>
          <p:nvPr/>
        </p:nvGraphicFramePr>
        <p:xfrm>
          <a:off x="11354550" y="2637791"/>
          <a:ext cx="5366526" cy="5238750"/>
        </p:xfrm>
        <a:graphic>
          <a:graphicData uri="http://schemas.openxmlformats.org/drawingml/2006/table">
            <a:tbl>
              <a:tblPr/>
              <a:tblGrid>
                <a:gridCol w="20549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115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746250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307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199" b="1" u="none" strike="noStrike">
                          <a:solidFill>
                            <a:srgbClr val="000000"/>
                          </a:solidFill>
                          <a:latin typeface="Mukti"/>
                          <a:ea typeface="Mukti"/>
                          <a:cs typeface="Mukti"/>
                          <a:sym typeface="Mukti"/>
                        </a:rPr>
                        <a:t>Motivessts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307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199">
                          <a:solidFill>
                            <a:srgbClr val="FF751F"/>
                          </a:solidFill>
                          <a:latin typeface="Mukti"/>
                          <a:ea typeface="Mukti"/>
                          <a:cs typeface="Mukti"/>
                          <a:sym typeface="Mukti"/>
                        </a:rPr>
                        <a:t>Stylish brand appearance &amp; affordable price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46250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307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199" b="1" u="none" strike="noStrike">
                          <a:solidFill>
                            <a:srgbClr val="000000"/>
                          </a:solidFill>
                          <a:latin typeface="Mukti"/>
                          <a:ea typeface="Mukti"/>
                          <a:cs typeface="Mukti"/>
                          <a:sym typeface="Mukti"/>
                        </a:rPr>
                        <a:t>Online Behavior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307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199">
                          <a:solidFill>
                            <a:srgbClr val="FF751F"/>
                          </a:solidFill>
                          <a:latin typeface="Mukti"/>
                          <a:ea typeface="Mukti"/>
                          <a:cs typeface="Mukti"/>
                          <a:sym typeface="Mukti"/>
                        </a:rPr>
                        <a:t>Stylish brand appearance &amp; affordable price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46250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307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199" b="1" u="none" strike="noStrike">
                          <a:solidFill>
                            <a:srgbClr val="000000"/>
                          </a:solidFill>
                          <a:latin typeface="Mukti"/>
                          <a:ea typeface="Mukti"/>
                          <a:cs typeface="Mukti"/>
                          <a:sym typeface="Mukti"/>
                        </a:rPr>
                        <a:t>Goals via Product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307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199">
                          <a:solidFill>
                            <a:srgbClr val="FF751F"/>
                          </a:solidFill>
                          <a:latin typeface="Mukti"/>
                          <a:ea typeface="Mukti"/>
                          <a:cs typeface="Mukti"/>
                          <a:sym typeface="Mukti"/>
                        </a:rPr>
                        <a:t>Follows fashion trends and shops online regularly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-2574717" y="9407842"/>
            <a:ext cx="12396242" cy="0"/>
          </a:xfrm>
          <a:prstGeom prst="line">
            <a:avLst/>
          </a:prstGeom>
          <a:ln w="9525" cap="flat">
            <a:solidFill>
              <a:srgbClr val="403E3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680960" y="3083268"/>
            <a:ext cx="2622714" cy="2508362"/>
          </a:xfrm>
          <a:custGeom>
            <a:avLst/>
            <a:gdLst/>
            <a:ahLst/>
            <a:cxnLst/>
            <a:rect l="l" t="t" r="r" b="b"/>
            <a:pathLst>
              <a:path w="2622714" h="2508362">
                <a:moveTo>
                  <a:pt x="0" y="0"/>
                </a:moveTo>
                <a:lnTo>
                  <a:pt x="2622713" y="0"/>
                </a:lnTo>
                <a:lnTo>
                  <a:pt x="2622713" y="2508361"/>
                </a:lnTo>
                <a:lnTo>
                  <a:pt x="0" y="250836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1774" r="-21774"/>
            </a:stretch>
          </a:blipFill>
          <a:ln w="9525" cap="sq">
            <a:solidFill>
              <a:srgbClr val="403E3E"/>
            </a:solidFill>
            <a:prstDash val="solid"/>
            <a:miter/>
          </a:ln>
        </p:spPr>
      </p:sp>
      <p:sp>
        <p:nvSpPr>
          <p:cNvPr id="5" name="AutoShape 5"/>
          <p:cNvSpPr/>
          <p:nvPr/>
        </p:nvSpPr>
        <p:spPr>
          <a:xfrm flipV="1">
            <a:off x="-462152" y="1033462"/>
            <a:ext cx="19212305" cy="0"/>
          </a:xfrm>
          <a:prstGeom prst="line">
            <a:avLst/>
          </a:prstGeom>
          <a:ln w="9525" cap="flat">
            <a:solidFill>
              <a:srgbClr val="403E3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6"/>
          <p:cNvSpPr/>
          <p:nvPr/>
        </p:nvSpPr>
        <p:spPr>
          <a:xfrm>
            <a:off x="-462152" y="2256791"/>
            <a:ext cx="12245402" cy="0"/>
          </a:xfrm>
          <a:prstGeom prst="line">
            <a:avLst/>
          </a:prstGeom>
          <a:ln w="9525" cap="flat">
            <a:solidFill>
              <a:srgbClr val="403E3E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7" name="Group 7"/>
          <p:cNvGrpSpPr/>
          <p:nvPr/>
        </p:nvGrpSpPr>
        <p:grpSpPr>
          <a:xfrm>
            <a:off x="251435" y="9507110"/>
            <a:ext cx="542093" cy="540520"/>
            <a:chOff x="0" y="0"/>
            <a:chExt cx="174424" cy="17391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74424" cy="173917"/>
            </a:xfrm>
            <a:custGeom>
              <a:avLst/>
              <a:gdLst/>
              <a:ahLst/>
              <a:cxnLst/>
              <a:rect l="l" t="t" r="r" b="b"/>
              <a:pathLst>
                <a:path w="174424" h="173917">
                  <a:moveTo>
                    <a:pt x="86959" y="0"/>
                  </a:moveTo>
                  <a:lnTo>
                    <a:pt x="87465" y="0"/>
                  </a:lnTo>
                  <a:cubicBezTo>
                    <a:pt x="110528" y="0"/>
                    <a:pt x="132646" y="9162"/>
                    <a:pt x="148954" y="25470"/>
                  </a:cubicBezTo>
                  <a:cubicBezTo>
                    <a:pt x="165262" y="41778"/>
                    <a:pt x="174424" y="63896"/>
                    <a:pt x="174424" y="86959"/>
                  </a:cubicBezTo>
                  <a:lnTo>
                    <a:pt x="174424" y="86959"/>
                  </a:lnTo>
                  <a:cubicBezTo>
                    <a:pt x="174424" y="134985"/>
                    <a:pt x="135491" y="173917"/>
                    <a:pt x="87465" y="173917"/>
                  </a:cubicBezTo>
                  <a:lnTo>
                    <a:pt x="86959" y="173917"/>
                  </a:lnTo>
                  <a:cubicBezTo>
                    <a:pt x="38933" y="173917"/>
                    <a:pt x="0" y="134985"/>
                    <a:pt x="0" y="86959"/>
                  </a:cubicBezTo>
                  <a:lnTo>
                    <a:pt x="0" y="86959"/>
                  </a:lnTo>
                  <a:cubicBezTo>
                    <a:pt x="0" y="38933"/>
                    <a:pt x="38933" y="0"/>
                    <a:pt x="8695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403E3E"/>
              </a:solidFill>
              <a:prstDash val="solid"/>
              <a:round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174424" cy="212017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2660"/>
                </a:lnSpc>
                <a:spcBef>
                  <a:spcPct val="0"/>
                </a:spcBef>
              </a:pPr>
              <a:r>
                <a:rPr lang="en-US" sz="1900" spc="-104">
                  <a:solidFill>
                    <a:srgbClr val="403E3E"/>
                  </a:solidFill>
                  <a:latin typeface="Mukti"/>
                  <a:ea typeface="Mukti"/>
                  <a:cs typeface="Mukti"/>
                  <a:sym typeface="Mukti"/>
                </a:rPr>
                <a:t>13</a:t>
              </a:r>
            </a:p>
          </p:txBody>
        </p:sp>
      </p:grpSp>
      <p:graphicFrame>
        <p:nvGraphicFramePr>
          <p:cNvPr id="10" name="Table 10"/>
          <p:cNvGraphicFramePr>
            <a:graphicFrameLocks noGrp="1"/>
          </p:cNvGraphicFramePr>
          <p:nvPr/>
        </p:nvGraphicFramePr>
        <p:xfrm>
          <a:off x="5085137" y="2586570"/>
          <a:ext cx="5964613" cy="6666968"/>
        </p:xfrm>
        <a:graphic>
          <a:graphicData uri="http://schemas.openxmlformats.org/drawingml/2006/table">
            <a:tbl>
              <a:tblPr/>
              <a:tblGrid>
                <a:gridCol w="20534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111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666742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307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199" b="1" u="none" strike="noStrike">
                          <a:solidFill>
                            <a:srgbClr val="000000"/>
                          </a:solidFill>
                          <a:latin typeface="Mukti"/>
                          <a:ea typeface="Mukti"/>
                          <a:cs typeface="Mukti"/>
                          <a:sym typeface="Mukti"/>
                        </a:rPr>
                        <a:t>Interests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307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199" b="1" u="none" strike="noStrike">
                          <a:solidFill>
                            <a:srgbClr val="FF751F"/>
                          </a:solidFill>
                          <a:latin typeface="Mukti"/>
                          <a:ea typeface="Mukti"/>
                          <a:cs typeface="Mukti"/>
                          <a:sym typeface="Mukti"/>
                        </a:rPr>
                        <a:t>Fashion, TikTok, photography, casual wear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66742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307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199" b="1" u="none" strike="noStrike">
                          <a:solidFill>
                            <a:srgbClr val="000000"/>
                          </a:solidFill>
                          <a:latin typeface="Mukti"/>
                          <a:ea typeface="Mukti"/>
                          <a:cs typeface="Mukti"/>
                          <a:sym typeface="Mukti"/>
                        </a:rPr>
                        <a:t>Education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307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199">
                          <a:solidFill>
                            <a:srgbClr val="FF751F"/>
                          </a:solidFill>
                          <a:latin typeface="Mukti"/>
                          <a:ea typeface="Mukti"/>
                          <a:cs typeface="Mukti"/>
                          <a:sym typeface="Mukti"/>
                        </a:rPr>
                        <a:t>Univ</a:t>
                      </a:r>
                      <a:r>
                        <a:rPr lang="en-US" sz="2199" b="1" u="none" strike="noStrike">
                          <a:solidFill>
                            <a:srgbClr val="FF751F"/>
                          </a:solidFill>
                          <a:latin typeface="Mukti"/>
                          <a:ea typeface="Mukti"/>
                          <a:cs typeface="Mukti"/>
                          <a:sym typeface="Mukti"/>
                        </a:rPr>
                        <a:t>ersity student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66742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307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199" b="1" u="none" strike="noStrike">
                          <a:solidFill>
                            <a:srgbClr val="000000"/>
                          </a:solidFill>
                          <a:latin typeface="Mukti"/>
                          <a:ea typeface="Mukti"/>
                          <a:cs typeface="Mukti"/>
                          <a:sym typeface="Mukti"/>
                        </a:rPr>
                        <a:t>Websites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307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199">
                          <a:solidFill>
                            <a:srgbClr val="FF751F"/>
                          </a:solidFill>
                          <a:latin typeface="Mukti"/>
                          <a:ea typeface="Mukti"/>
                          <a:cs typeface="Mukti"/>
                          <a:sym typeface="Mukti"/>
                        </a:rPr>
                        <a:t>TikTok, </a:t>
                      </a:r>
                      <a:r>
                        <a:rPr lang="en-US" sz="2199" b="1" u="none" strike="noStrike">
                          <a:solidFill>
                            <a:srgbClr val="FF751F"/>
                          </a:solidFill>
                          <a:latin typeface="Mukti"/>
                          <a:ea typeface="Mukti"/>
                          <a:cs typeface="Mukti"/>
                          <a:sym typeface="Mukti"/>
                        </a:rPr>
                        <a:t>Instagram, Shein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66742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307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199" b="1" u="none" strike="noStrike">
                          <a:solidFill>
                            <a:srgbClr val="000000"/>
                          </a:solidFill>
                          <a:latin typeface="Mukti"/>
                          <a:ea typeface="Mukti"/>
                          <a:cs typeface="Mukti"/>
                          <a:sym typeface="Mukti"/>
                        </a:rPr>
                        <a:t>Obstacles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307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199">
                          <a:solidFill>
                            <a:srgbClr val="FF751F"/>
                          </a:solidFill>
                          <a:latin typeface="Mukti"/>
                          <a:ea typeface="Mukti"/>
                          <a:cs typeface="Mukti"/>
                          <a:sym typeface="Mukti"/>
                        </a:rPr>
                        <a:t>P</a:t>
                      </a:r>
                      <a:r>
                        <a:rPr lang="en-US" sz="2199" b="1" u="none" strike="noStrike">
                          <a:solidFill>
                            <a:srgbClr val="FF751F"/>
                          </a:solidFill>
                          <a:latin typeface="Mukti"/>
                          <a:ea typeface="Mukti"/>
                          <a:cs typeface="Mukti"/>
                          <a:sym typeface="Mukti"/>
                        </a:rPr>
                        <a:t>rice concerns or difficult payment options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1" name="TextBox 11"/>
          <p:cNvSpPr txBox="1"/>
          <p:nvPr/>
        </p:nvSpPr>
        <p:spPr>
          <a:xfrm>
            <a:off x="3911341" y="1376362"/>
            <a:ext cx="11039480" cy="8756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080"/>
              </a:lnSpc>
              <a:spcBef>
                <a:spcPct val="0"/>
              </a:spcBef>
            </a:pPr>
            <a:r>
              <a:rPr lang="en-US" sz="8000" spc="-176">
                <a:solidFill>
                  <a:srgbClr val="403E3E"/>
                </a:solidFill>
                <a:latin typeface="Arial Nova Light"/>
                <a:ea typeface="Arial Nova Light"/>
                <a:cs typeface="Arial Nova Light"/>
                <a:sym typeface="Arial Nova Light"/>
              </a:rPr>
              <a:t>BUYER PERSONA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499355" y="314960"/>
            <a:ext cx="4237173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60"/>
              </a:lnSpc>
            </a:pPr>
            <a:r>
              <a:rPr lang="en-US" sz="1900" spc="-104">
                <a:solidFill>
                  <a:srgbClr val="403E3E"/>
                </a:solidFill>
                <a:latin typeface="Mukti"/>
                <a:ea typeface="Mukti"/>
                <a:cs typeface="Mukti"/>
                <a:sym typeface="Mukti"/>
              </a:rPr>
              <a:t>CREATIVE BRIEF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55516" y="2548470"/>
            <a:ext cx="2394602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sz="2100" spc="-115">
                <a:solidFill>
                  <a:srgbClr val="403E3E"/>
                </a:solidFill>
                <a:latin typeface="Mukti"/>
                <a:ea typeface="Mukti"/>
                <a:cs typeface="Mukti"/>
                <a:sym typeface="Mukti"/>
              </a:rPr>
              <a:t>USER PERSONA 2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30471" y="5715454"/>
            <a:ext cx="689729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60"/>
              </a:lnSpc>
              <a:spcBef>
                <a:spcPct val="0"/>
              </a:spcBef>
            </a:pPr>
            <a:r>
              <a:rPr lang="en-US" sz="1900" spc="-104">
                <a:solidFill>
                  <a:srgbClr val="403E3E"/>
                </a:solidFill>
                <a:latin typeface="Mukti"/>
                <a:ea typeface="Mukti"/>
                <a:cs typeface="Mukti"/>
                <a:sym typeface="Mukti"/>
              </a:rPr>
              <a:t>NAME: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-405002" y="6038881"/>
            <a:ext cx="2709744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60"/>
              </a:lnSpc>
              <a:spcBef>
                <a:spcPct val="0"/>
              </a:spcBef>
            </a:pPr>
            <a:r>
              <a:rPr lang="en-US" sz="1900" spc="-104">
                <a:solidFill>
                  <a:srgbClr val="403E3E"/>
                </a:solidFill>
                <a:latin typeface="Mukti"/>
                <a:ea typeface="Mukti"/>
                <a:cs typeface="Mukti"/>
                <a:sym typeface="Mukti"/>
              </a:rPr>
              <a:t>AGE: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-118182" y="6400196"/>
            <a:ext cx="2709744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60"/>
              </a:lnSpc>
              <a:spcBef>
                <a:spcPct val="0"/>
              </a:spcBef>
            </a:pPr>
            <a:r>
              <a:rPr lang="en-US" sz="1900" spc="-104">
                <a:solidFill>
                  <a:srgbClr val="403E3E"/>
                </a:solidFill>
                <a:latin typeface="Mukti"/>
                <a:ea typeface="Mukti"/>
                <a:cs typeface="Mukti"/>
                <a:sym typeface="Mukti"/>
              </a:rPr>
              <a:t>LOCATION: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-13407" y="6790086"/>
            <a:ext cx="2709744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60"/>
              </a:lnSpc>
              <a:spcBef>
                <a:spcPct val="0"/>
              </a:spcBef>
            </a:pPr>
            <a:r>
              <a:rPr lang="en-US" sz="1900" spc="-104">
                <a:solidFill>
                  <a:srgbClr val="403E3E"/>
                </a:solidFill>
                <a:latin typeface="Mukti"/>
                <a:ea typeface="Mukti"/>
                <a:cs typeface="Mukti"/>
                <a:sym typeface="Mukti"/>
              </a:rPr>
              <a:t>OCCUPATION: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27040" y="7160926"/>
            <a:ext cx="2709744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60"/>
              </a:lnSpc>
              <a:spcBef>
                <a:spcPct val="0"/>
              </a:spcBef>
            </a:pPr>
            <a:r>
              <a:rPr lang="en-US" sz="1900" spc="-104">
                <a:solidFill>
                  <a:srgbClr val="403E3E"/>
                </a:solidFill>
                <a:latin typeface="Mukti"/>
                <a:ea typeface="Mukti"/>
                <a:cs typeface="Mukti"/>
                <a:sym typeface="Mukti"/>
              </a:rPr>
              <a:t>MARITAL: STATUS: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-462152" y="7578121"/>
            <a:ext cx="2709744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60"/>
              </a:lnSpc>
              <a:spcBef>
                <a:spcPct val="0"/>
              </a:spcBef>
            </a:pPr>
            <a:r>
              <a:rPr lang="en-US" sz="1900" spc="-104">
                <a:solidFill>
                  <a:srgbClr val="403E3E"/>
                </a:solidFill>
                <a:latin typeface="Mukti"/>
                <a:ea typeface="Mukti"/>
                <a:cs typeface="Mukti"/>
                <a:sym typeface="Mukti"/>
              </a:rPr>
              <a:t>KIDS: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-279536" y="7996586"/>
            <a:ext cx="2709744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60"/>
              </a:lnSpc>
              <a:spcBef>
                <a:spcPct val="0"/>
              </a:spcBef>
            </a:pPr>
            <a:r>
              <a:rPr lang="en-US" sz="1900" spc="-104">
                <a:solidFill>
                  <a:srgbClr val="403E3E"/>
                </a:solidFill>
                <a:latin typeface="Mukti"/>
                <a:ea typeface="Mukti"/>
                <a:cs typeface="Mukti"/>
                <a:sym typeface="Mukti"/>
              </a:rPr>
              <a:t>INCOME: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440375" y="5724979"/>
            <a:ext cx="2709744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940"/>
              </a:lnSpc>
              <a:spcBef>
                <a:spcPct val="0"/>
              </a:spcBef>
            </a:pPr>
            <a:r>
              <a:rPr lang="en-US" sz="2100" spc="-115">
                <a:solidFill>
                  <a:srgbClr val="FF751F"/>
                </a:solidFill>
                <a:latin typeface="Mukti"/>
                <a:ea typeface="Mukti"/>
                <a:cs typeface="Mukti"/>
                <a:sym typeface="Mukti"/>
              </a:rPr>
              <a:t>ENGY</a:t>
            </a:r>
            <a:r>
              <a:rPr lang="en-US" sz="2100" b="1" u="none" strike="noStrike" spc="-115">
                <a:solidFill>
                  <a:srgbClr val="FF751F"/>
                </a:solidFill>
                <a:latin typeface="Mukti"/>
                <a:ea typeface="Mukti"/>
                <a:cs typeface="Mukti"/>
                <a:sym typeface="Mukti"/>
              </a:rPr>
              <a:t> 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07990" y="6048406"/>
            <a:ext cx="2709744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940"/>
              </a:lnSpc>
              <a:spcBef>
                <a:spcPct val="0"/>
              </a:spcBef>
            </a:pPr>
            <a:r>
              <a:rPr lang="en-US" sz="2100" b="1" u="none" strike="noStrike" spc="-115">
                <a:solidFill>
                  <a:srgbClr val="FF751F"/>
                </a:solidFill>
                <a:latin typeface="Mukti"/>
                <a:ea typeface="Mukti"/>
                <a:cs typeface="Mukti"/>
                <a:sym typeface="Mukti"/>
              </a:rPr>
              <a:t>20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949869" y="6381146"/>
            <a:ext cx="2709744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940"/>
              </a:lnSpc>
              <a:spcBef>
                <a:spcPct val="0"/>
              </a:spcBef>
            </a:pPr>
            <a:r>
              <a:rPr lang="en-US" sz="2100" spc="-115">
                <a:solidFill>
                  <a:srgbClr val="FF751F"/>
                </a:solidFill>
                <a:latin typeface="Mukti"/>
                <a:ea typeface="Mukti"/>
                <a:cs typeface="Mukti"/>
                <a:sym typeface="Mukti"/>
              </a:rPr>
              <a:t>T</a:t>
            </a:r>
            <a:r>
              <a:rPr lang="en-US" sz="2100" b="1" u="none" strike="noStrike" spc="-115">
                <a:solidFill>
                  <a:srgbClr val="FF751F"/>
                </a:solidFill>
                <a:latin typeface="Mukti"/>
                <a:ea typeface="Mukti"/>
                <a:cs typeface="Mukti"/>
                <a:sym typeface="Mukti"/>
              </a:rPr>
              <a:t>ANTA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23382" y="6757066"/>
            <a:ext cx="5541480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940"/>
              </a:lnSpc>
              <a:spcBef>
                <a:spcPct val="0"/>
              </a:spcBef>
            </a:pPr>
            <a:r>
              <a:rPr lang="en-US" sz="2100" spc="-115">
                <a:solidFill>
                  <a:srgbClr val="FF751F"/>
                </a:solidFill>
                <a:latin typeface="Mukti"/>
                <a:ea typeface="Mukti"/>
                <a:cs typeface="Mukti"/>
                <a:sym typeface="Mukti"/>
              </a:rPr>
              <a:t>STUD</a:t>
            </a:r>
            <a:r>
              <a:rPr lang="en-US" sz="2100" b="1" u="none" strike="noStrike" spc="-115">
                <a:solidFill>
                  <a:srgbClr val="FF751F"/>
                </a:solidFill>
                <a:latin typeface="Mukti"/>
                <a:ea typeface="Mukti"/>
                <a:cs typeface="Mukti"/>
                <a:sym typeface="Mukti"/>
              </a:rPr>
              <a:t>ENT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795246" y="7160926"/>
            <a:ext cx="2709744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940"/>
              </a:lnSpc>
              <a:spcBef>
                <a:spcPct val="0"/>
              </a:spcBef>
            </a:pPr>
            <a:r>
              <a:rPr lang="en-US" sz="2100" b="1" u="none" strike="noStrike" spc="-115">
                <a:solidFill>
                  <a:srgbClr val="FF751F"/>
                </a:solidFill>
                <a:latin typeface="Mukti"/>
                <a:ea typeface="Mukti"/>
                <a:cs typeface="Mukti"/>
                <a:sym typeface="Mukti"/>
              </a:rPr>
              <a:t>SINGLE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84379" y="7578756"/>
            <a:ext cx="2709744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940"/>
              </a:lnSpc>
              <a:spcBef>
                <a:spcPct val="0"/>
              </a:spcBef>
            </a:pPr>
            <a:r>
              <a:rPr lang="en-US" sz="2100" b="1" u="none" strike="noStrike" spc="-115">
                <a:solidFill>
                  <a:srgbClr val="FF751F"/>
                </a:solidFill>
                <a:latin typeface="Mukti"/>
                <a:ea typeface="Mukti"/>
                <a:cs typeface="Mukti"/>
                <a:sym typeface="Mukti"/>
              </a:rPr>
              <a:t>NO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439250" y="7980076"/>
            <a:ext cx="3307830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940"/>
              </a:lnSpc>
              <a:spcBef>
                <a:spcPct val="0"/>
              </a:spcBef>
            </a:pPr>
            <a:r>
              <a:rPr lang="en-US" sz="2100" spc="-115">
                <a:solidFill>
                  <a:srgbClr val="FF751F"/>
                </a:solidFill>
                <a:latin typeface="Mukti"/>
                <a:ea typeface="Mukti"/>
                <a:cs typeface="Mukti"/>
                <a:sym typeface="Mukti"/>
              </a:rPr>
              <a:t>MONTHLY</a:t>
            </a:r>
            <a:r>
              <a:rPr lang="en-US" sz="2100" b="1" u="none" strike="noStrike" spc="-115">
                <a:solidFill>
                  <a:srgbClr val="FF751F"/>
                </a:solidFill>
                <a:latin typeface="Mukti"/>
                <a:ea typeface="Mukti"/>
                <a:cs typeface="Mukti"/>
                <a:sym typeface="Mukti"/>
              </a:rPr>
              <a:t> ALLOWANCE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593796" y="8400605"/>
            <a:ext cx="1333976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60"/>
              </a:lnSpc>
              <a:spcBef>
                <a:spcPct val="0"/>
              </a:spcBef>
            </a:pPr>
            <a:r>
              <a:rPr lang="en-US" sz="1900" spc="-104">
                <a:solidFill>
                  <a:srgbClr val="403E3E"/>
                </a:solidFill>
                <a:latin typeface="Mukti"/>
                <a:ea typeface="Mukti"/>
                <a:cs typeface="Mukti"/>
                <a:sym typeface="Mukti"/>
              </a:rPr>
              <a:t>LANGUAGE: 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720690" y="8400605"/>
            <a:ext cx="2709744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940"/>
              </a:lnSpc>
              <a:spcBef>
                <a:spcPct val="0"/>
              </a:spcBef>
            </a:pPr>
            <a:r>
              <a:rPr lang="en-US" sz="2100" b="1" u="none" strike="noStrike" spc="-115">
                <a:solidFill>
                  <a:srgbClr val="FF751F"/>
                </a:solidFill>
                <a:latin typeface="Mukti"/>
                <a:ea typeface="Mukti"/>
                <a:cs typeface="Mukti"/>
                <a:sym typeface="Mukti"/>
              </a:rPr>
              <a:t>ARABIC - ENGLISH</a:t>
            </a:r>
          </a:p>
        </p:txBody>
      </p:sp>
      <p:graphicFrame>
        <p:nvGraphicFramePr>
          <p:cNvPr id="30" name="Table 30"/>
          <p:cNvGraphicFramePr>
            <a:graphicFrameLocks noGrp="1"/>
          </p:cNvGraphicFramePr>
          <p:nvPr/>
        </p:nvGraphicFramePr>
        <p:xfrm>
          <a:off x="11354550" y="2637791"/>
          <a:ext cx="5366526" cy="5086084"/>
        </p:xfrm>
        <a:graphic>
          <a:graphicData uri="http://schemas.openxmlformats.org/drawingml/2006/table">
            <a:tbl>
              <a:tblPr/>
              <a:tblGrid>
                <a:gridCol w="20549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115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746634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307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199" b="1" u="none" strike="noStrike">
                          <a:solidFill>
                            <a:srgbClr val="000000"/>
                          </a:solidFill>
                          <a:latin typeface="Mukti"/>
                          <a:ea typeface="Mukti"/>
                          <a:cs typeface="Mukti"/>
                          <a:sym typeface="Mukti"/>
                        </a:rPr>
                        <a:t>Motivessts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307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199">
                          <a:solidFill>
                            <a:srgbClr val="FF751F"/>
                          </a:solidFill>
                          <a:latin typeface="Mukti"/>
                          <a:ea typeface="Mukti"/>
                          <a:cs typeface="Mukti"/>
                          <a:sym typeface="Mukti"/>
                        </a:rPr>
                        <a:t>Trendy look and new colors at affordable prices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69725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307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199" b="1" u="none" strike="noStrike">
                          <a:solidFill>
                            <a:srgbClr val="000000"/>
                          </a:solidFill>
                          <a:latin typeface="Mukti"/>
                          <a:ea typeface="Mukti"/>
                          <a:cs typeface="Mukti"/>
                          <a:sym typeface="Mukti"/>
                        </a:rPr>
                        <a:t>Online Behavior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307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199">
                          <a:solidFill>
                            <a:srgbClr val="FF751F"/>
                          </a:solidFill>
                          <a:latin typeface="Mukti"/>
                          <a:ea typeface="Mukti"/>
                          <a:cs typeface="Mukti"/>
                          <a:sym typeface="Mukti"/>
                        </a:rPr>
                        <a:t>Buys from pages with discounts or gifts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69725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307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199" b="1" u="none" strike="noStrike">
                          <a:solidFill>
                            <a:srgbClr val="000000"/>
                          </a:solidFill>
                          <a:latin typeface="Mukti"/>
                          <a:ea typeface="Mukti"/>
                          <a:cs typeface="Mukti"/>
                          <a:sym typeface="Mukti"/>
                        </a:rPr>
                        <a:t>Goals via Product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307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199">
                          <a:solidFill>
                            <a:srgbClr val="FF751F"/>
                          </a:solidFill>
                          <a:latin typeface="Mukti"/>
                          <a:ea typeface="Mukti"/>
                          <a:cs typeface="Mukti"/>
                          <a:sym typeface="Mukti"/>
                        </a:rPr>
                        <a:t>Stay trendy and stand out among friends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-2574717" y="9407842"/>
            <a:ext cx="12396242" cy="0"/>
          </a:xfrm>
          <a:prstGeom prst="line">
            <a:avLst/>
          </a:prstGeom>
          <a:ln w="9525" cap="flat">
            <a:solidFill>
              <a:srgbClr val="403E3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680960" y="3083268"/>
            <a:ext cx="2622714" cy="2508362"/>
          </a:xfrm>
          <a:custGeom>
            <a:avLst/>
            <a:gdLst/>
            <a:ahLst/>
            <a:cxnLst/>
            <a:rect l="l" t="t" r="r" b="b"/>
            <a:pathLst>
              <a:path w="2622714" h="2508362">
                <a:moveTo>
                  <a:pt x="0" y="0"/>
                </a:moveTo>
                <a:lnTo>
                  <a:pt x="2622713" y="0"/>
                </a:lnTo>
                <a:lnTo>
                  <a:pt x="2622713" y="2508361"/>
                </a:lnTo>
                <a:lnTo>
                  <a:pt x="0" y="250836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6342" b="-16342"/>
            </a:stretch>
          </a:blipFill>
          <a:ln w="9525" cap="sq">
            <a:solidFill>
              <a:srgbClr val="403E3E"/>
            </a:solidFill>
            <a:prstDash val="solid"/>
            <a:miter/>
          </a:ln>
        </p:spPr>
      </p:sp>
      <p:sp>
        <p:nvSpPr>
          <p:cNvPr id="5" name="AutoShape 5"/>
          <p:cNvSpPr/>
          <p:nvPr/>
        </p:nvSpPr>
        <p:spPr>
          <a:xfrm flipV="1">
            <a:off x="-462152" y="1033462"/>
            <a:ext cx="19212305" cy="0"/>
          </a:xfrm>
          <a:prstGeom prst="line">
            <a:avLst/>
          </a:prstGeom>
          <a:ln w="9525" cap="flat">
            <a:solidFill>
              <a:srgbClr val="403E3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6"/>
          <p:cNvSpPr/>
          <p:nvPr/>
        </p:nvSpPr>
        <p:spPr>
          <a:xfrm>
            <a:off x="-462152" y="2256791"/>
            <a:ext cx="12245402" cy="0"/>
          </a:xfrm>
          <a:prstGeom prst="line">
            <a:avLst/>
          </a:prstGeom>
          <a:ln w="9525" cap="flat">
            <a:solidFill>
              <a:srgbClr val="403E3E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7" name="Group 7"/>
          <p:cNvGrpSpPr/>
          <p:nvPr/>
        </p:nvGrpSpPr>
        <p:grpSpPr>
          <a:xfrm>
            <a:off x="251435" y="9507110"/>
            <a:ext cx="542093" cy="540520"/>
            <a:chOff x="0" y="0"/>
            <a:chExt cx="174424" cy="17391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74424" cy="173917"/>
            </a:xfrm>
            <a:custGeom>
              <a:avLst/>
              <a:gdLst/>
              <a:ahLst/>
              <a:cxnLst/>
              <a:rect l="l" t="t" r="r" b="b"/>
              <a:pathLst>
                <a:path w="174424" h="173917">
                  <a:moveTo>
                    <a:pt x="86959" y="0"/>
                  </a:moveTo>
                  <a:lnTo>
                    <a:pt x="87465" y="0"/>
                  </a:lnTo>
                  <a:cubicBezTo>
                    <a:pt x="110528" y="0"/>
                    <a:pt x="132646" y="9162"/>
                    <a:pt x="148954" y="25470"/>
                  </a:cubicBezTo>
                  <a:cubicBezTo>
                    <a:pt x="165262" y="41778"/>
                    <a:pt x="174424" y="63896"/>
                    <a:pt x="174424" y="86959"/>
                  </a:cubicBezTo>
                  <a:lnTo>
                    <a:pt x="174424" y="86959"/>
                  </a:lnTo>
                  <a:cubicBezTo>
                    <a:pt x="174424" y="134985"/>
                    <a:pt x="135491" y="173917"/>
                    <a:pt x="87465" y="173917"/>
                  </a:cubicBezTo>
                  <a:lnTo>
                    <a:pt x="86959" y="173917"/>
                  </a:lnTo>
                  <a:cubicBezTo>
                    <a:pt x="38933" y="173917"/>
                    <a:pt x="0" y="134985"/>
                    <a:pt x="0" y="86959"/>
                  </a:cubicBezTo>
                  <a:lnTo>
                    <a:pt x="0" y="86959"/>
                  </a:lnTo>
                  <a:cubicBezTo>
                    <a:pt x="0" y="38933"/>
                    <a:pt x="38933" y="0"/>
                    <a:pt x="8695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403E3E"/>
              </a:solidFill>
              <a:prstDash val="solid"/>
              <a:round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174424" cy="212017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2660"/>
                </a:lnSpc>
                <a:spcBef>
                  <a:spcPct val="0"/>
                </a:spcBef>
              </a:pPr>
              <a:r>
                <a:rPr lang="en-US" sz="1900" spc="-104">
                  <a:solidFill>
                    <a:srgbClr val="403E3E"/>
                  </a:solidFill>
                  <a:latin typeface="Mukti"/>
                  <a:ea typeface="Mukti"/>
                  <a:cs typeface="Mukti"/>
                  <a:sym typeface="Mukti"/>
                </a:rPr>
                <a:t>14</a:t>
              </a:r>
            </a:p>
          </p:txBody>
        </p:sp>
      </p:grpSp>
      <p:graphicFrame>
        <p:nvGraphicFramePr>
          <p:cNvPr id="10" name="Table 10"/>
          <p:cNvGraphicFramePr>
            <a:graphicFrameLocks noGrp="1"/>
          </p:cNvGraphicFramePr>
          <p:nvPr/>
        </p:nvGraphicFramePr>
        <p:xfrm>
          <a:off x="5085137" y="2433590"/>
          <a:ext cx="5964613" cy="6991954"/>
        </p:xfrm>
        <a:graphic>
          <a:graphicData uri="http://schemas.openxmlformats.org/drawingml/2006/table">
            <a:tbl>
              <a:tblPr/>
              <a:tblGrid>
                <a:gridCol w="20534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111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35713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307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199" b="1" u="none" strike="noStrike">
                          <a:solidFill>
                            <a:srgbClr val="000000"/>
                          </a:solidFill>
                          <a:latin typeface="Mukti"/>
                          <a:ea typeface="Mukti"/>
                          <a:cs typeface="Mukti"/>
                          <a:sym typeface="Mukti"/>
                        </a:rPr>
                        <a:t>Interests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307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199">
                          <a:solidFill>
                            <a:srgbClr val="FF751F"/>
                          </a:solidFill>
                          <a:latin typeface="Mukti"/>
                          <a:ea typeface="Mukti"/>
                          <a:cs typeface="Mukti"/>
                          <a:sym typeface="Mukti"/>
                        </a:rPr>
                        <a:t>Prefer high quality , offers and deals n practical handbags for her daily essential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15269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307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199" b="1" u="none" strike="noStrike">
                          <a:solidFill>
                            <a:srgbClr val="000000"/>
                          </a:solidFill>
                          <a:latin typeface="Mukti"/>
                          <a:ea typeface="Mukti"/>
                          <a:cs typeface="Mukti"/>
                          <a:sym typeface="Mukti"/>
                        </a:rPr>
                        <a:t>Education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307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199">
                          <a:solidFill>
                            <a:srgbClr val="FF751F"/>
                          </a:solidFill>
                          <a:latin typeface="Mukti"/>
                          <a:ea typeface="Mukti"/>
                          <a:cs typeface="Mukti"/>
                          <a:sym typeface="Mukti"/>
                        </a:rPr>
                        <a:t>Mass comm graduated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97924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307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199" b="1" u="none" strike="noStrike">
                          <a:solidFill>
                            <a:srgbClr val="000000"/>
                          </a:solidFill>
                          <a:latin typeface="Mukti"/>
                          <a:ea typeface="Mukti"/>
                          <a:cs typeface="Mukti"/>
                          <a:sym typeface="Mukti"/>
                        </a:rPr>
                        <a:t>Websites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307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199">
                          <a:solidFill>
                            <a:srgbClr val="FF751F"/>
                          </a:solidFill>
                          <a:latin typeface="Mukti"/>
                          <a:ea typeface="Mukti"/>
                          <a:cs typeface="Mukti"/>
                          <a:sym typeface="Mukti"/>
                        </a:rPr>
                        <a:t>Noon, Amazon , Namshi , Aldo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43048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307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199" b="1" u="none" strike="noStrike">
                          <a:solidFill>
                            <a:srgbClr val="000000"/>
                          </a:solidFill>
                          <a:latin typeface="Mukti"/>
                          <a:ea typeface="Mukti"/>
                          <a:cs typeface="Mukti"/>
                          <a:sym typeface="Mukti"/>
                        </a:rPr>
                        <a:t>Obstacles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307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199" b="1" u="none" strike="noStrike">
                          <a:solidFill>
                            <a:srgbClr val="FF751F"/>
                          </a:solidFill>
                          <a:latin typeface="Mukti"/>
                          <a:ea typeface="Mukti"/>
                          <a:cs typeface="Mukti"/>
                          <a:sym typeface="Mukti"/>
                        </a:rPr>
                        <a:t>Worried about low-quality materials or product not matching pictures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1" name="Table 11"/>
          <p:cNvGraphicFramePr>
            <a:graphicFrameLocks noGrp="1"/>
          </p:cNvGraphicFramePr>
          <p:nvPr/>
        </p:nvGraphicFramePr>
        <p:xfrm>
          <a:off x="11354550" y="2637791"/>
          <a:ext cx="5366526" cy="5238750"/>
        </p:xfrm>
        <a:graphic>
          <a:graphicData uri="http://schemas.openxmlformats.org/drawingml/2006/table">
            <a:tbl>
              <a:tblPr/>
              <a:tblGrid>
                <a:gridCol w="20549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115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746250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307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199" b="1" u="none" strike="noStrike">
                          <a:solidFill>
                            <a:srgbClr val="000000"/>
                          </a:solidFill>
                          <a:latin typeface="Mukti"/>
                          <a:ea typeface="Mukti"/>
                          <a:cs typeface="Mukti"/>
                          <a:sym typeface="Mukti"/>
                        </a:rPr>
                        <a:t>Motivessts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307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199">
                          <a:solidFill>
                            <a:srgbClr val="FF751F"/>
                          </a:solidFill>
                          <a:latin typeface="Mukti"/>
                          <a:ea typeface="Mukti"/>
                          <a:cs typeface="Mukti"/>
                          <a:sym typeface="Mukti"/>
                        </a:rPr>
                        <a:t>Stylish brand appearance &amp; affordable price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46250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307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199" b="1" u="none" strike="noStrike">
                          <a:solidFill>
                            <a:srgbClr val="000000"/>
                          </a:solidFill>
                          <a:latin typeface="Mukti"/>
                          <a:ea typeface="Mukti"/>
                          <a:cs typeface="Mukti"/>
                          <a:sym typeface="Mukti"/>
                        </a:rPr>
                        <a:t>Online Behavior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307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199">
                          <a:solidFill>
                            <a:srgbClr val="FF751F"/>
                          </a:solidFill>
                          <a:latin typeface="Mukti"/>
                          <a:ea typeface="Mukti"/>
                          <a:cs typeface="Mukti"/>
                          <a:sym typeface="Mukti"/>
                        </a:rPr>
                        <a:t>Stylish brand appearance &amp; affordable price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46250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307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199" b="1" u="none" strike="noStrike">
                          <a:solidFill>
                            <a:srgbClr val="000000"/>
                          </a:solidFill>
                          <a:latin typeface="Mukti"/>
                          <a:ea typeface="Mukti"/>
                          <a:cs typeface="Mukti"/>
                          <a:sym typeface="Mukti"/>
                        </a:rPr>
                        <a:t>Goals via Product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307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199">
                          <a:solidFill>
                            <a:srgbClr val="FF751F"/>
                          </a:solidFill>
                          <a:latin typeface="Mukti"/>
                          <a:ea typeface="Mukti"/>
                          <a:cs typeface="Mukti"/>
                          <a:sym typeface="Mukti"/>
                        </a:rPr>
                        <a:t>Follows fashion trends and shops online regularly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2" name="TextBox 12"/>
          <p:cNvSpPr txBox="1"/>
          <p:nvPr/>
        </p:nvSpPr>
        <p:spPr>
          <a:xfrm>
            <a:off x="3911341" y="1376362"/>
            <a:ext cx="11039480" cy="8756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080"/>
              </a:lnSpc>
              <a:spcBef>
                <a:spcPct val="0"/>
              </a:spcBef>
            </a:pPr>
            <a:r>
              <a:rPr lang="en-US" sz="8000" spc="-176">
                <a:solidFill>
                  <a:srgbClr val="403E3E"/>
                </a:solidFill>
                <a:latin typeface="Arial Nova Light"/>
                <a:ea typeface="Arial Nova Light"/>
                <a:cs typeface="Arial Nova Light"/>
                <a:sym typeface="Arial Nova Light"/>
              </a:rPr>
              <a:t>BUYER PERSONA 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499355" y="314960"/>
            <a:ext cx="4237173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60"/>
              </a:lnSpc>
            </a:pPr>
            <a:r>
              <a:rPr lang="en-US" sz="1900" spc="-104">
                <a:solidFill>
                  <a:srgbClr val="403E3E"/>
                </a:solidFill>
                <a:latin typeface="Mukti"/>
                <a:ea typeface="Mukti"/>
                <a:cs typeface="Mukti"/>
                <a:sym typeface="Mukti"/>
              </a:rPr>
              <a:t>CREATIVE BRIEF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55516" y="2548470"/>
            <a:ext cx="2394602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sz="2100" spc="-115">
                <a:solidFill>
                  <a:srgbClr val="403E3E"/>
                </a:solidFill>
                <a:latin typeface="Mukti"/>
                <a:ea typeface="Mukti"/>
                <a:cs typeface="Mukti"/>
                <a:sym typeface="Mukti"/>
              </a:rPr>
              <a:t>USER PERSONA 3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30471" y="5715454"/>
            <a:ext cx="689729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60"/>
              </a:lnSpc>
              <a:spcBef>
                <a:spcPct val="0"/>
              </a:spcBef>
            </a:pPr>
            <a:r>
              <a:rPr lang="en-US" sz="1900" spc="-104">
                <a:solidFill>
                  <a:srgbClr val="403E3E"/>
                </a:solidFill>
                <a:latin typeface="Mukti"/>
                <a:ea typeface="Mukti"/>
                <a:cs typeface="Mukti"/>
                <a:sym typeface="Mukti"/>
              </a:rPr>
              <a:t>NAME: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-405002" y="6038881"/>
            <a:ext cx="2709744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60"/>
              </a:lnSpc>
              <a:spcBef>
                <a:spcPct val="0"/>
              </a:spcBef>
            </a:pPr>
            <a:r>
              <a:rPr lang="en-US" sz="1900" spc="-104">
                <a:solidFill>
                  <a:srgbClr val="403E3E"/>
                </a:solidFill>
                <a:latin typeface="Mukti"/>
                <a:ea typeface="Mukti"/>
                <a:cs typeface="Mukti"/>
                <a:sym typeface="Mukti"/>
              </a:rPr>
              <a:t>AGE: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-118182" y="6400196"/>
            <a:ext cx="2709744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60"/>
              </a:lnSpc>
              <a:spcBef>
                <a:spcPct val="0"/>
              </a:spcBef>
            </a:pPr>
            <a:r>
              <a:rPr lang="en-US" sz="1900" spc="-104">
                <a:solidFill>
                  <a:srgbClr val="403E3E"/>
                </a:solidFill>
                <a:latin typeface="Mukti"/>
                <a:ea typeface="Mukti"/>
                <a:cs typeface="Mukti"/>
                <a:sym typeface="Mukti"/>
              </a:rPr>
              <a:t>LOCATION: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-13407" y="6790086"/>
            <a:ext cx="2709744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60"/>
              </a:lnSpc>
              <a:spcBef>
                <a:spcPct val="0"/>
              </a:spcBef>
            </a:pPr>
            <a:r>
              <a:rPr lang="en-US" sz="1900" spc="-104">
                <a:solidFill>
                  <a:srgbClr val="403E3E"/>
                </a:solidFill>
                <a:latin typeface="Mukti"/>
                <a:ea typeface="Mukti"/>
                <a:cs typeface="Mukti"/>
                <a:sym typeface="Mukti"/>
              </a:rPr>
              <a:t>OCCUPATION: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27040" y="7160926"/>
            <a:ext cx="2709744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60"/>
              </a:lnSpc>
              <a:spcBef>
                <a:spcPct val="0"/>
              </a:spcBef>
            </a:pPr>
            <a:r>
              <a:rPr lang="en-US" sz="1900" spc="-104">
                <a:solidFill>
                  <a:srgbClr val="403E3E"/>
                </a:solidFill>
                <a:latin typeface="Mukti"/>
                <a:ea typeface="Mukti"/>
                <a:cs typeface="Mukti"/>
                <a:sym typeface="Mukti"/>
              </a:rPr>
              <a:t>MARITAL: STATUS: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-462152" y="7578121"/>
            <a:ext cx="2709744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60"/>
              </a:lnSpc>
              <a:spcBef>
                <a:spcPct val="0"/>
              </a:spcBef>
            </a:pPr>
            <a:r>
              <a:rPr lang="en-US" sz="1900" spc="-104">
                <a:solidFill>
                  <a:srgbClr val="403E3E"/>
                </a:solidFill>
                <a:latin typeface="Mukti"/>
                <a:ea typeface="Mukti"/>
                <a:cs typeface="Mukti"/>
                <a:sym typeface="Mukti"/>
              </a:rPr>
              <a:t>KIDS: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-279536" y="7996586"/>
            <a:ext cx="2709744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60"/>
              </a:lnSpc>
              <a:spcBef>
                <a:spcPct val="0"/>
              </a:spcBef>
            </a:pPr>
            <a:r>
              <a:rPr lang="en-US" sz="1900" spc="-104">
                <a:solidFill>
                  <a:srgbClr val="403E3E"/>
                </a:solidFill>
                <a:latin typeface="Mukti"/>
                <a:ea typeface="Mukti"/>
                <a:cs typeface="Mukti"/>
                <a:sym typeface="Mukti"/>
              </a:rPr>
              <a:t>INCOME: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440375" y="5724979"/>
            <a:ext cx="2709744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940"/>
              </a:lnSpc>
              <a:spcBef>
                <a:spcPct val="0"/>
              </a:spcBef>
            </a:pPr>
            <a:r>
              <a:rPr lang="en-US" sz="2100" b="1" u="none" strike="noStrike" spc="-115">
                <a:solidFill>
                  <a:srgbClr val="FF751F"/>
                </a:solidFill>
                <a:latin typeface="Mukti"/>
                <a:ea typeface="Mukti"/>
                <a:cs typeface="Mukti"/>
                <a:sym typeface="Mukti"/>
              </a:rPr>
              <a:t>MONA 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207990" y="6048406"/>
            <a:ext cx="2709744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940"/>
              </a:lnSpc>
              <a:spcBef>
                <a:spcPct val="0"/>
              </a:spcBef>
            </a:pPr>
            <a:r>
              <a:rPr lang="en-US" sz="2100" spc="-115">
                <a:solidFill>
                  <a:srgbClr val="FF751F"/>
                </a:solidFill>
                <a:latin typeface="Mukti"/>
                <a:ea typeface="Mukti"/>
                <a:cs typeface="Mukti"/>
                <a:sym typeface="Mukti"/>
              </a:rPr>
              <a:t>43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949869" y="6381146"/>
            <a:ext cx="2709744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940"/>
              </a:lnSpc>
              <a:spcBef>
                <a:spcPct val="0"/>
              </a:spcBef>
            </a:pPr>
            <a:r>
              <a:rPr lang="en-US" sz="2100" b="1" u="none" strike="noStrike" spc="-115">
                <a:solidFill>
                  <a:srgbClr val="FF751F"/>
                </a:solidFill>
                <a:latin typeface="Mukti"/>
                <a:ea typeface="Mukti"/>
                <a:cs typeface="Mukti"/>
                <a:sym typeface="Mukti"/>
              </a:rPr>
              <a:t>CAIRO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379378" y="6775481"/>
            <a:ext cx="5541480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940"/>
              </a:lnSpc>
              <a:spcBef>
                <a:spcPct val="0"/>
              </a:spcBef>
            </a:pPr>
            <a:r>
              <a:rPr lang="en-US" sz="2100" spc="-115">
                <a:solidFill>
                  <a:srgbClr val="FF751F"/>
                </a:solidFill>
                <a:latin typeface="Mukti"/>
                <a:ea typeface="Mukti"/>
                <a:cs typeface="Mukti"/>
                <a:sym typeface="Mukti"/>
              </a:rPr>
              <a:t>HR SPECIALIST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795246" y="7160926"/>
            <a:ext cx="2709744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940"/>
              </a:lnSpc>
              <a:spcBef>
                <a:spcPct val="0"/>
              </a:spcBef>
            </a:pPr>
            <a:r>
              <a:rPr lang="en-US" sz="2100" spc="-115">
                <a:solidFill>
                  <a:srgbClr val="FF751F"/>
                </a:solidFill>
                <a:latin typeface="Mukti"/>
                <a:ea typeface="Mukti"/>
                <a:cs typeface="Mukti"/>
                <a:sym typeface="Mukti"/>
              </a:rPr>
              <a:t>MARR</a:t>
            </a:r>
            <a:r>
              <a:rPr lang="en-US" sz="2100" b="1" u="none" strike="noStrike" spc="-115">
                <a:solidFill>
                  <a:srgbClr val="FF751F"/>
                </a:solidFill>
                <a:latin typeface="Mukti"/>
                <a:ea typeface="Mukti"/>
                <a:cs typeface="Mukti"/>
                <a:sym typeface="Mukti"/>
              </a:rPr>
              <a:t>IED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84379" y="7578756"/>
            <a:ext cx="2709744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940"/>
              </a:lnSpc>
              <a:spcBef>
                <a:spcPct val="0"/>
              </a:spcBef>
            </a:pPr>
            <a:r>
              <a:rPr lang="en-US" sz="2100" spc="-115">
                <a:solidFill>
                  <a:srgbClr val="FF751F"/>
                </a:solidFill>
                <a:latin typeface="Mukti"/>
                <a:ea typeface="Mukti"/>
                <a:cs typeface="Mukti"/>
                <a:sym typeface="Mukti"/>
              </a:rPr>
              <a:t>2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637445" y="8001666"/>
            <a:ext cx="2709744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940"/>
              </a:lnSpc>
              <a:spcBef>
                <a:spcPct val="0"/>
              </a:spcBef>
            </a:pPr>
            <a:r>
              <a:rPr lang="en-US" sz="2100" spc="-115">
                <a:solidFill>
                  <a:srgbClr val="FF751F"/>
                </a:solidFill>
                <a:latin typeface="Mukti"/>
                <a:ea typeface="Mukti"/>
                <a:cs typeface="Mukti"/>
                <a:sym typeface="Mukti"/>
              </a:rPr>
              <a:t>35000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593796" y="8400605"/>
            <a:ext cx="1333976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60"/>
              </a:lnSpc>
              <a:spcBef>
                <a:spcPct val="0"/>
              </a:spcBef>
            </a:pPr>
            <a:r>
              <a:rPr lang="en-US" sz="1900" spc="-104">
                <a:solidFill>
                  <a:srgbClr val="403E3E"/>
                </a:solidFill>
                <a:latin typeface="Mukti"/>
                <a:ea typeface="Mukti"/>
                <a:cs typeface="Mukti"/>
                <a:sym typeface="Mukti"/>
              </a:rPr>
              <a:t>LANGUAGE: 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720690" y="8400605"/>
            <a:ext cx="2709744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940"/>
              </a:lnSpc>
              <a:spcBef>
                <a:spcPct val="0"/>
              </a:spcBef>
            </a:pPr>
            <a:r>
              <a:rPr lang="en-US" sz="2100" b="1" u="none" strike="noStrike" spc="-115">
                <a:solidFill>
                  <a:srgbClr val="FF751F"/>
                </a:solidFill>
                <a:latin typeface="Mukti"/>
                <a:ea typeface="Mukti"/>
                <a:cs typeface="Mukti"/>
                <a:sym typeface="Mukti"/>
              </a:rPr>
              <a:t>ARABIC - ENGLISH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-2574717" y="9407842"/>
            <a:ext cx="12396242" cy="0"/>
          </a:xfrm>
          <a:prstGeom prst="line">
            <a:avLst/>
          </a:prstGeom>
          <a:ln w="9525" cap="flat">
            <a:solidFill>
              <a:srgbClr val="403E3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680960" y="3083268"/>
            <a:ext cx="2622714" cy="2508362"/>
          </a:xfrm>
          <a:custGeom>
            <a:avLst/>
            <a:gdLst/>
            <a:ahLst/>
            <a:cxnLst/>
            <a:rect l="l" t="t" r="r" b="b"/>
            <a:pathLst>
              <a:path w="2622714" h="2508362">
                <a:moveTo>
                  <a:pt x="0" y="0"/>
                </a:moveTo>
                <a:lnTo>
                  <a:pt x="2622713" y="0"/>
                </a:lnTo>
                <a:lnTo>
                  <a:pt x="2622713" y="2508361"/>
                </a:lnTo>
                <a:lnTo>
                  <a:pt x="0" y="250836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1774" r="-21774"/>
            </a:stretch>
          </a:blipFill>
          <a:ln w="9525" cap="sq">
            <a:solidFill>
              <a:srgbClr val="403E3E"/>
            </a:solidFill>
            <a:prstDash val="solid"/>
            <a:miter/>
          </a:ln>
        </p:spPr>
      </p:sp>
      <p:sp>
        <p:nvSpPr>
          <p:cNvPr id="5" name="AutoShape 5"/>
          <p:cNvSpPr/>
          <p:nvPr/>
        </p:nvSpPr>
        <p:spPr>
          <a:xfrm flipV="1">
            <a:off x="-462152" y="1033462"/>
            <a:ext cx="19212305" cy="0"/>
          </a:xfrm>
          <a:prstGeom prst="line">
            <a:avLst/>
          </a:prstGeom>
          <a:ln w="9525" cap="flat">
            <a:solidFill>
              <a:srgbClr val="403E3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6"/>
          <p:cNvSpPr/>
          <p:nvPr/>
        </p:nvSpPr>
        <p:spPr>
          <a:xfrm>
            <a:off x="-462152" y="2256791"/>
            <a:ext cx="12245402" cy="0"/>
          </a:xfrm>
          <a:prstGeom prst="line">
            <a:avLst/>
          </a:prstGeom>
          <a:ln w="9525" cap="flat">
            <a:solidFill>
              <a:srgbClr val="403E3E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7" name="Group 7"/>
          <p:cNvGrpSpPr/>
          <p:nvPr/>
        </p:nvGrpSpPr>
        <p:grpSpPr>
          <a:xfrm>
            <a:off x="251435" y="9507110"/>
            <a:ext cx="542093" cy="540520"/>
            <a:chOff x="0" y="0"/>
            <a:chExt cx="174424" cy="17391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74424" cy="173917"/>
            </a:xfrm>
            <a:custGeom>
              <a:avLst/>
              <a:gdLst/>
              <a:ahLst/>
              <a:cxnLst/>
              <a:rect l="l" t="t" r="r" b="b"/>
              <a:pathLst>
                <a:path w="174424" h="173917">
                  <a:moveTo>
                    <a:pt x="86959" y="0"/>
                  </a:moveTo>
                  <a:lnTo>
                    <a:pt x="87465" y="0"/>
                  </a:lnTo>
                  <a:cubicBezTo>
                    <a:pt x="110528" y="0"/>
                    <a:pt x="132646" y="9162"/>
                    <a:pt x="148954" y="25470"/>
                  </a:cubicBezTo>
                  <a:cubicBezTo>
                    <a:pt x="165262" y="41778"/>
                    <a:pt x="174424" y="63896"/>
                    <a:pt x="174424" y="86959"/>
                  </a:cubicBezTo>
                  <a:lnTo>
                    <a:pt x="174424" y="86959"/>
                  </a:lnTo>
                  <a:cubicBezTo>
                    <a:pt x="174424" y="134985"/>
                    <a:pt x="135491" y="173917"/>
                    <a:pt x="87465" y="173917"/>
                  </a:cubicBezTo>
                  <a:lnTo>
                    <a:pt x="86959" y="173917"/>
                  </a:lnTo>
                  <a:cubicBezTo>
                    <a:pt x="38933" y="173917"/>
                    <a:pt x="0" y="134985"/>
                    <a:pt x="0" y="86959"/>
                  </a:cubicBezTo>
                  <a:lnTo>
                    <a:pt x="0" y="86959"/>
                  </a:lnTo>
                  <a:cubicBezTo>
                    <a:pt x="0" y="38933"/>
                    <a:pt x="38933" y="0"/>
                    <a:pt x="8695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403E3E"/>
              </a:solidFill>
              <a:prstDash val="solid"/>
              <a:round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174424" cy="212017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2660"/>
                </a:lnSpc>
                <a:spcBef>
                  <a:spcPct val="0"/>
                </a:spcBef>
              </a:pPr>
              <a:r>
                <a:rPr lang="en-US" sz="1900" spc="-104">
                  <a:solidFill>
                    <a:srgbClr val="403E3E"/>
                  </a:solidFill>
                  <a:latin typeface="Mukti"/>
                  <a:ea typeface="Mukti"/>
                  <a:cs typeface="Mukti"/>
                  <a:sym typeface="Mukti"/>
                </a:rPr>
                <a:t>15</a:t>
              </a:r>
            </a:p>
          </p:txBody>
        </p:sp>
      </p:grpSp>
      <p:graphicFrame>
        <p:nvGraphicFramePr>
          <p:cNvPr id="10" name="Table 10"/>
          <p:cNvGraphicFramePr>
            <a:graphicFrameLocks noGrp="1"/>
          </p:cNvGraphicFramePr>
          <p:nvPr/>
        </p:nvGraphicFramePr>
        <p:xfrm>
          <a:off x="5085137" y="2586570"/>
          <a:ext cx="5964613" cy="6666968"/>
        </p:xfrm>
        <a:graphic>
          <a:graphicData uri="http://schemas.openxmlformats.org/drawingml/2006/table">
            <a:tbl>
              <a:tblPr/>
              <a:tblGrid>
                <a:gridCol w="20534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111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666742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307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199" b="1" u="none" strike="noStrike">
                          <a:solidFill>
                            <a:srgbClr val="000000"/>
                          </a:solidFill>
                          <a:latin typeface="Mukti"/>
                          <a:ea typeface="Mukti"/>
                          <a:cs typeface="Mukti"/>
                          <a:sym typeface="Mukti"/>
                        </a:rPr>
                        <a:t>Interests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307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199">
                          <a:solidFill>
                            <a:srgbClr val="FF751F"/>
                          </a:solidFill>
                          <a:latin typeface="Mukti"/>
                          <a:ea typeface="Mukti"/>
                          <a:cs typeface="Mukti"/>
                          <a:sym typeface="Mukti"/>
                        </a:rPr>
                        <a:t>Det</a:t>
                      </a:r>
                      <a:r>
                        <a:rPr lang="en-US" sz="2199" b="1" u="none" strike="noStrike">
                          <a:solidFill>
                            <a:srgbClr val="FF751F"/>
                          </a:solidFill>
                          <a:latin typeface="Mukti"/>
                          <a:ea typeface="Mukti"/>
                          <a:cs typeface="Mukti"/>
                          <a:sym typeface="Mukti"/>
                        </a:rPr>
                        <a:t>ails, careful choosing, making loved ones happy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66742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307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199" b="1" u="none" strike="noStrike">
                          <a:solidFill>
                            <a:srgbClr val="000000"/>
                          </a:solidFill>
                          <a:latin typeface="Mukti"/>
                          <a:ea typeface="Mukti"/>
                          <a:cs typeface="Mukti"/>
                          <a:sym typeface="Mukti"/>
                        </a:rPr>
                        <a:t>Education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307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199">
                          <a:solidFill>
                            <a:srgbClr val="FF751F"/>
                          </a:solidFill>
                          <a:latin typeface="Mukti"/>
                          <a:ea typeface="Mukti"/>
                          <a:cs typeface="Mukti"/>
                          <a:sym typeface="Mukti"/>
                        </a:rPr>
                        <a:t>Engin</a:t>
                      </a:r>
                      <a:r>
                        <a:rPr lang="en-US" sz="2199" b="1" u="none" strike="noStrike">
                          <a:solidFill>
                            <a:srgbClr val="FF751F"/>
                          </a:solidFill>
                          <a:latin typeface="Mukti"/>
                          <a:ea typeface="Mukti"/>
                          <a:cs typeface="Mukti"/>
                          <a:sym typeface="Mukti"/>
                        </a:rPr>
                        <a:t>eering degree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66742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307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199" b="1" u="none" strike="noStrike">
                          <a:solidFill>
                            <a:srgbClr val="000000"/>
                          </a:solidFill>
                          <a:latin typeface="Mukti"/>
                          <a:ea typeface="Mukti"/>
                          <a:cs typeface="Mukti"/>
                          <a:sym typeface="Mukti"/>
                        </a:rPr>
                        <a:t>Websites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307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199">
                          <a:solidFill>
                            <a:srgbClr val="FF751F"/>
                          </a:solidFill>
                          <a:latin typeface="Mukti"/>
                          <a:ea typeface="Mukti"/>
                          <a:cs typeface="Mukti"/>
                          <a:sym typeface="Mukti"/>
                        </a:rPr>
                        <a:t>Facebook, </a:t>
                      </a:r>
                      <a:r>
                        <a:rPr lang="en-US" sz="2199" b="1" u="none" strike="noStrike">
                          <a:solidFill>
                            <a:srgbClr val="FF751F"/>
                          </a:solidFill>
                          <a:latin typeface="Mukti"/>
                          <a:ea typeface="Mukti"/>
                          <a:cs typeface="Mukti"/>
                          <a:sym typeface="Mukti"/>
                        </a:rPr>
                        <a:t>Instagram, Noon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66742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307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199" b="1" u="none" strike="noStrike">
                          <a:solidFill>
                            <a:srgbClr val="000000"/>
                          </a:solidFill>
                          <a:latin typeface="Mukti"/>
                          <a:ea typeface="Mukti"/>
                          <a:cs typeface="Mukti"/>
                          <a:sym typeface="Mukti"/>
                        </a:rPr>
                        <a:t>Obstacles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307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199" b="1" u="none" strike="noStrike">
                          <a:solidFill>
                            <a:srgbClr val="FF751F"/>
                          </a:solidFill>
                          <a:latin typeface="Mukti"/>
                          <a:ea typeface="Mukti"/>
                          <a:cs typeface="Mukti"/>
                          <a:sym typeface="Mukti"/>
                        </a:rPr>
                        <a:t>Worried gift won't please or look authentic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1" name="TextBox 11"/>
          <p:cNvSpPr txBox="1"/>
          <p:nvPr/>
        </p:nvSpPr>
        <p:spPr>
          <a:xfrm>
            <a:off x="3911341" y="1376362"/>
            <a:ext cx="11039480" cy="8756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080"/>
              </a:lnSpc>
              <a:spcBef>
                <a:spcPct val="0"/>
              </a:spcBef>
            </a:pPr>
            <a:r>
              <a:rPr lang="en-US" sz="8000" spc="-176">
                <a:solidFill>
                  <a:srgbClr val="403E3E"/>
                </a:solidFill>
                <a:latin typeface="Arial Nova Light"/>
                <a:ea typeface="Arial Nova Light"/>
                <a:cs typeface="Arial Nova Light"/>
                <a:sym typeface="Arial Nova Light"/>
              </a:rPr>
              <a:t>BUYER PERSONA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499355" y="314960"/>
            <a:ext cx="4237173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60"/>
              </a:lnSpc>
            </a:pPr>
            <a:r>
              <a:rPr lang="en-US" sz="1900" spc="-104">
                <a:solidFill>
                  <a:srgbClr val="403E3E"/>
                </a:solidFill>
                <a:latin typeface="Mukti"/>
                <a:ea typeface="Mukti"/>
                <a:cs typeface="Mukti"/>
                <a:sym typeface="Mukti"/>
              </a:rPr>
              <a:t>CREATIVE BRIEF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55516" y="2548470"/>
            <a:ext cx="2394602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sz="2100" spc="-115">
                <a:solidFill>
                  <a:srgbClr val="403E3E"/>
                </a:solidFill>
                <a:latin typeface="Mukti"/>
                <a:ea typeface="Mukti"/>
                <a:cs typeface="Mukti"/>
                <a:sym typeface="Mukti"/>
              </a:rPr>
              <a:t>USER PERSONA 4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30471" y="5715454"/>
            <a:ext cx="689729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60"/>
              </a:lnSpc>
              <a:spcBef>
                <a:spcPct val="0"/>
              </a:spcBef>
            </a:pPr>
            <a:r>
              <a:rPr lang="en-US" sz="1900" spc="-104">
                <a:solidFill>
                  <a:srgbClr val="403E3E"/>
                </a:solidFill>
                <a:latin typeface="Mukti"/>
                <a:ea typeface="Mukti"/>
                <a:cs typeface="Mukti"/>
                <a:sym typeface="Mukti"/>
              </a:rPr>
              <a:t>NAME: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-405002" y="6038881"/>
            <a:ext cx="2709744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60"/>
              </a:lnSpc>
              <a:spcBef>
                <a:spcPct val="0"/>
              </a:spcBef>
            </a:pPr>
            <a:r>
              <a:rPr lang="en-US" sz="1900" spc="-104">
                <a:solidFill>
                  <a:srgbClr val="403E3E"/>
                </a:solidFill>
                <a:latin typeface="Mukti"/>
                <a:ea typeface="Mukti"/>
                <a:cs typeface="Mukti"/>
                <a:sym typeface="Mukti"/>
              </a:rPr>
              <a:t>AGE: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-118182" y="6400196"/>
            <a:ext cx="2709744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60"/>
              </a:lnSpc>
              <a:spcBef>
                <a:spcPct val="0"/>
              </a:spcBef>
            </a:pPr>
            <a:r>
              <a:rPr lang="en-US" sz="1900" spc="-104">
                <a:solidFill>
                  <a:srgbClr val="403E3E"/>
                </a:solidFill>
                <a:latin typeface="Mukti"/>
                <a:ea typeface="Mukti"/>
                <a:cs typeface="Mukti"/>
                <a:sym typeface="Mukti"/>
              </a:rPr>
              <a:t>LOCATION: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-13407" y="6790086"/>
            <a:ext cx="2709744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60"/>
              </a:lnSpc>
              <a:spcBef>
                <a:spcPct val="0"/>
              </a:spcBef>
            </a:pPr>
            <a:r>
              <a:rPr lang="en-US" sz="1900" spc="-104">
                <a:solidFill>
                  <a:srgbClr val="403E3E"/>
                </a:solidFill>
                <a:latin typeface="Mukti"/>
                <a:ea typeface="Mukti"/>
                <a:cs typeface="Mukti"/>
                <a:sym typeface="Mukti"/>
              </a:rPr>
              <a:t>OCCUPATION: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27040" y="7160926"/>
            <a:ext cx="2709744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60"/>
              </a:lnSpc>
              <a:spcBef>
                <a:spcPct val="0"/>
              </a:spcBef>
            </a:pPr>
            <a:r>
              <a:rPr lang="en-US" sz="1900" spc="-104">
                <a:solidFill>
                  <a:srgbClr val="403E3E"/>
                </a:solidFill>
                <a:latin typeface="Mukti"/>
                <a:ea typeface="Mukti"/>
                <a:cs typeface="Mukti"/>
                <a:sym typeface="Mukti"/>
              </a:rPr>
              <a:t>MARITAL: STATUS: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-462152" y="7578121"/>
            <a:ext cx="2709744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60"/>
              </a:lnSpc>
              <a:spcBef>
                <a:spcPct val="0"/>
              </a:spcBef>
            </a:pPr>
            <a:r>
              <a:rPr lang="en-US" sz="1900" spc="-104">
                <a:solidFill>
                  <a:srgbClr val="403E3E"/>
                </a:solidFill>
                <a:latin typeface="Mukti"/>
                <a:ea typeface="Mukti"/>
                <a:cs typeface="Mukti"/>
                <a:sym typeface="Mukti"/>
              </a:rPr>
              <a:t>KIDS: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-279536" y="7996586"/>
            <a:ext cx="2709744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60"/>
              </a:lnSpc>
              <a:spcBef>
                <a:spcPct val="0"/>
              </a:spcBef>
            </a:pPr>
            <a:r>
              <a:rPr lang="en-US" sz="1900" spc="-104">
                <a:solidFill>
                  <a:srgbClr val="403E3E"/>
                </a:solidFill>
                <a:latin typeface="Mukti"/>
                <a:ea typeface="Mukti"/>
                <a:cs typeface="Mukti"/>
                <a:sym typeface="Mukti"/>
              </a:rPr>
              <a:t>INCOME: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440375" y="5724979"/>
            <a:ext cx="2709744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940"/>
              </a:lnSpc>
              <a:spcBef>
                <a:spcPct val="0"/>
              </a:spcBef>
            </a:pPr>
            <a:r>
              <a:rPr lang="en-US" sz="2100" spc="-115">
                <a:solidFill>
                  <a:srgbClr val="FF751F"/>
                </a:solidFill>
                <a:latin typeface="Mukti"/>
                <a:ea typeface="Mukti"/>
                <a:cs typeface="Mukti"/>
                <a:sym typeface="Mukti"/>
              </a:rPr>
              <a:t>AHMED</a:t>
            </a:r>
            <a:r>
              <a:rPr lang="en-US" sz="2100" b="1" u="none" strike="noStrike" spc="-115">
                <a:solidFill>
                  <a:srgbClr val="FF751F"/>
                </a:solidFill>
                <a:latin typeface="Mukti"/>
                <a:ea typeface="Mukti"/>
                <a:cs typeface="Mukti"/>
                <a:sym typeface="Mukti"/>
              </a:rPr>
              <a:t> 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07990" y="6048406"/>
            <a:ext cx="2709744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940"/>
              </a:lnSpc>
              <a:spcBef>
                <a:spcPct val="0"/>
              </a:spcBef>
            </a:pPr>
            <a:r>
              <a:rPr lang="en-US" sz="2100" b="1" u="none" strike="noStrike" spc="-115">
                <a:solidFill>
                  <a:srgbClr val="FF751F"/>
                </a:solidFill>
                <a:latin typeface="Mukti"/>
                <a:ea typeface="Mukti"/>
                <a:cs typeface="Mukti"/>
                <a:sym typeface="Mukti"/>
              </a:rPr>
              <a:t>27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949869" y="6381146"/>
            <a:ext cx="2709744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940"/>
              </a:lnSpc>
              <a:spcBef>
                <a:spcPct val="0"/>
              </a:spcBef>
            </a:pPr>
            <a:r>
              <a:rPr lang="en-US" sz="2100" spc="-115">
                <a:solidFill>
                  <a:srgbClr val="FF751F"/>
                </a:solidFill>
                <a:latin typeface="Mukti"/>
                <a:ea typeface="Mukti"/>
                <a:cs typeface="Mukti"/>
                <a:sym typeface="Mukti"/>
              </a:rPr>
              <a:t>GIZ</a:t>
            </a:r>
            <a:r>
              <a:rPr lang="en-US" sz="2100" b="1" u="none" strike="noStrike" spc="-115">
                <a:solidFill>
                  <a:srgbClr val="FF751F"/>
                </a:solidFill>
                <a:latin typeface="Mukti"/>
                <a:ea typeface="Mukti"/>
                <a:cs typeface="Mukti"/>
                <a:sym typeface="Mukti"/>
              </a:rPr>
              <a:t>A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46993" y="6737381"/>
            <a:ext cx="5541480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940"/>
              </a:lnSpc>
              <a:spcBef>
                <a:spcPct val="0"/>
              </a:spcBef>
            </a:pPr>
            <a:r>
              <a:rPr lang="en-US" sz="2100" spc="-115">
                <a:solidFill>
                  <a:srgbClr val="FF751F"/>
                </a:solidFill>
                <a:latin typeface="Mukti"/>
                <a:ea typeface="Mukti"/>
                <a:cs typeface="Mukti"/>
                <a:sym typeface="Mukti"/>
              </a:rPr>
              <a:t>ENG</a:t>
            </a:r>
            <a:r>
              <a:rPr lang="en-US" sz="2100" b="1" u="none" strike="noStrike" spc="-115">
                <a:solidFill>
                  <a:srgbClr val="FF751F"/>
                </a:solidFill>
                <a:latin typeface="Mukti"/>
                <a:ea typeface="Mukti"/>
                <a:cs typeface="Mukti"/>
                <a:sym typeface="Mukti"/>
              </a:rPr>
              <a:t>INEER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795246" y="7160926"/>
            <a:ext cx="2709744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940"/>
              </a:lnSpc>
              <a:spcBef>
                <a:spcPct val="0"/>
              </a:spcBef>
            </a:pPr>
            <a:r>
              <a:rPr lang="en-US" sz="2100" spc="-115">
                <a:solidFill>
                  <a:srgbClr val="FF751F"/>
                </a:solidFill>
                <a:latin typeface="Mukti"/>
                <a:ea typeface="Mukti"/>
                <a:cs typeface="Mukti"/>
                <a:sym typeface="Mukti"/>
              </a:rPr>
              <a:t>E</a:t>
            </a:r>
            <a:r>
              <a:rPr lang="en-US" sz="2100" b="1" u="none" strike="noStrike" spc="-115">
                <a:solidFill>
                  <a:srgbClr val="FF751F"/>
                </a:solidFill>
                <a:latin typeface="Mukti"/>
                <a:ea typeface="Mukti"/>
                <a:cs typeface="Mukti"/>
                <a:sym typeface="Mukti"/>
              </a:rPr>
              <a:t>NGAGED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84379" y="7578756"/>
            <a:ext cx="2709744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940"/>
              </a:lnSpc>
              <a:spcBef>
                <a:spcPct val="0"/>
              </a:spcBef>
            </a:pPr>
            <a:r>
              <a:rPr lang="en-US" sz="2100" b="1" u="none" strike="noStrike" spc="-115">
                <a:solidFill>
                  <a:srgbClr val="FF751F"/>
                </a:solidFill>
                <a:latin typeface="Mukti"/>
                <a:ea typeface="Mukti"/>
                <a:cs typeface="Mukti"/>
                <a:sym typeface="Mukti"/>
              </a:rPr>
              <a:t>NO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892719" y="7954041"/>
            <a:ext cx="2709744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940"/>
              </a:lnSpc>
              <a:spcBef>
                <a:spcPct val="0"/>
              </a:spcBef>
            </a:pPr>
            <a:r>
              <a:rPr lang="en-US" sz="2100" spc="-115">
                <a:solidFill>
                  <a:srgbClr val="FF751F"/>
                </a:solidFill>
                <a:latin typeface="Mukti"/>
                <a:ea typeface="Mukti"/>
                <a:cs typeface="Mukti"/>
                <a:sym typeface="Mukti"/>
              </a:rPr>
              <a:t>20000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593796" y="8400605"/>
            <a:ext cx="1333976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60"/>
              </a:lnSpc>
              <a:spcBef>
                <a:spcPct val="0"/>
              </a:spcBef>
            </a:pPr>
            <a:r>
              <a:rPr lang="en-US" sz="1900" spc="-104">
                <a:solidFill>
                  <a:srgbClr val="403E3E"/>
                </a:solidFill>
                <a:latin typeface="Mukti"/>
                <a:ea typeface="Mukti"/>
                <a:cs typeface="Mukti"/>
                <a:sym typeface="Mukti"/>
              </a:rPr>
              <a:t>LANGUAGE: 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720690" y="8400605"/>
            <a:ext cx="2709744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940"/>
              </a:lnSpc>
              <a:spcBef>
                <a:spcPct val="0"/>
              </a:spcBef>
            </a:pPr>
            <a:r>
              <a:rPr lang="en-US" sz="2100" b="1" u="none" strike="noStrike" spc="-115">
                <a:solidFill>
                  <a:srgbClr val="FF751F"/>
                </a:solidFill>
                <a:latin typeface="Mukti"/>
                <a:ea typeface="Mukti"/>
                <a:cs typeface="Mukti"/>
                <a:sym typeface="Mukti"/>
              </a:rPr>
              <a:t>ARABIC - ENGLISH</a:t>
            </a:r>
          </a:p>
        </p:txBody>
      </p:sp>
      <p:graphicFrame>
        <p:nvGraphicFramePr>
          <p:cNvPr id="30" name="Table 30"/>
          <p:cNvGraphicFramePr>
            <a:graphicFrameLocks noGrp="1"/>
          </p:cNvGraphicFramePr>
          <p:nvPr/>
        </p:nvGraphicFramePr>
        <p:xfrm>
          <a:off x="11354550" y="2637791"/>
          <a:ext cx="5366526" cy="5162416"/>
        </p:xfrm>
        <a:graphic>
          <a:graphicData uri="http://schemas.openxmlformats.org/drawingml/2006/table">
            <a:tbl>
              <a:tblPr/>
              <a:tblGrid>
                <a:gridCol w="20549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115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746439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307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199" b="1" u="none" strike="noStrike">
                          <a:solidFill>
                            <a:srgbClr val="000000"/>
                          </a:solidFill>
                          <a:latin typeface="Mukti"/>
                          <a:ea typeface="Mukti"/>
                          <a:cs typeface="Mukti"/>
                          <a:sym typeface="Mukti"/>
                        </a:rPr>
                        <a:t>Motivessts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307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199">
                          <a:solidFill>
                            <a:srgbClr val="FF751F"/>
                          </a:solidFill>
                          <a:latin typeface="Mukti"/>
                          <a:ea typeface="Mukti"/>
                          <a:cs typeface="Mukti"/>
                          <a:sym typeface="Mukti"/>
                        </a:rPr>
                        <a:t>Wants fancy, nicely wrapped gifts at a reasonable price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69538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307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199" b="1" u="none" strike="noStrike">
                          <a:solidFill>
                            <a:srgbClr val="000000"/>
                          </a:solidFill>
                          <a:latin typeface="Mukti"/>
                          <a:ea typeface="Mukti"/>
                          <a:cs typeface="Mukti"/>
                          <a:sym typeface="Mukti"/>
                        </a:rPr>
                        <a:t>Online Behavior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307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199">
                          <a:solidFill>
                            <a:srgbClr val="FF751F"/>
                          </a:solidFill>
                          <a:latin typeface="Mukti"/>
                          <a:ea typeface="Mukti"/>
                          <a:cs typeface="Mukti"/>
                          <a:sym typeface="Mukti"/>
                        </a:rPr>
                        <a:t>Checks girls' reviews or asks sister’s opinion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46439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307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199" b="1" u="none" strike="noStrike">
                          <a:solidFill>
                            <a:srgbClr val="000000"/>
                          </a:solidFill>
                          <a:latin typeface="Mukti"/>
                          <a:ea typeface="Mukti"/>
                          <a:cs typeface="Mukti"/>
                          <a:sym typeface="Mukti"/>
                        </a:rPr>
                        <a:t>Goals via Product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307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199">
                          <a:solidFill>
                            <a:srgbClr val="FF751F"/>
                          </a:solidFill>
                          <a:latin typeface="Mukti"/>
                          <a:ea typeface="Mukti"/>
                          <a:cs typeface="Mukti"/>
                          <a:sym typeface="Mukti"/>
                        </a:rPr>
                        <a:t>Choose gifts that delight his mom or fiancée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-612992" y="9244012"/>
            <a:ext cx="14138998" cy="4762"/>
          </a:xfrm>
          <a:prstGeom prst="line">
            <a:avLst/>
          </a:prstGeom>
          <a:ln w="9525" cap="flat">
            <a:solidFill>
              <a:srgbClr val="403E3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 flipV="1">
            <a:off x="-462152" y="1033462"/>
            <a:ext cx="19212305" cy="0"/>
          </a:xfrm>
          <a:prstGeom prst="line">
            <a:avLst/>
          </a:prstGeom>
          <a:ln w="9525" cap="flat">
            <a:solidFill>
              <a:srgbClr val="403E3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AutoShape 5"/>
          <p:cNvSpPr/>
          <p:nvPr/>
        </p:nvSpPr>
        <p:spPr>
          <a:xfrm>
            <a:off x="-439307" y="2924738"/>
            <a:ext cx="13965314" cy="0"/>
          </a:xfrm>
          <a:prstGeom prst="line">
            <a:avLst/>
          </a:prstGeom>
          <a:ln w="9525" cap="flat">
            <a:solidFill>
              <a:srgbClr val="403E3E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" name="Group 6"/>
          <p:cNvGrpSpPr/>
          <p:nvPr/>
        </p:nvGrpSpPr>
        <p:grpSpPr>
          <a:xfrm>
            <a:off x="7101545" y="3627390"/>
            <a:ext cx="5320542" cy="741616"/>
            <a:chOff x="0" y="0"/>
            <a:chExt cx="1508781" cy="21030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508781" cy="210305"/>
            </a:xfrm>
            <a:custGeom>
              <a:avLst/>
              <a:gdLst/>
              <a:ahLst/>
              <a:cxnLst/>
              <a:rect l="l" t="t" r="r" b="b"/>
              <a:pathLst>
                <a:path w="1508781" h="210305">
                  <a:moveTo>
                    <a:pt x="74210" y="0"/>
                  </a:moveTo>
                  <a:lnTo>
                    <a:pt x="1434571" y="0"/>
                  </a:lnTo>
                  <a:cubicBezTo>
                    <a:pt x="1475556" y="0"/>
                    <a:pt x="1508781" y="33225"/>
                    <a:pt x="1508781" y="74210"/>
                  </a:cubicBezTo>
                  <a:lnTo>
                    <a:pt x="1508781" y="136095"/>
                  </a:lnTo>
                  <a:cubicBezTo>
                    <a:pt x="1508781" y="155777"/>
                    <a:pt x="1500962" y="174652"/>
                    <a:pt x="1487045" y="188569"/>
                  </a:cubicBezTo>
                  <a:cubicBezTo>
                    <a:pt x="1473128" y="202486"/>
                    <a:pt x="1454252" y="210305"/>
                    <a:pt x="1434571" y="210305"/>
                  </a:cubicBezTo>
                  <a:lnTo>
                    <a:pt x="74210" y="210305"/>
                  </a:lnTo>
                  <a:cubicBezTo>
                    <a:pt x="33225" y="210305"/>
                    <a:pt x="0" y="177080"/>
                    <a:pt x="0" y="136095"/>
                  </a:cubicBezTo>
                  <a:lnTo>
                    <a:pt x="0" y="74210"/>
                  </a:lnTo>
                  <a:cubicBezTo>
                    <a:pt x="0" y="33225"/>
                    <a:pt x="33225" y="0"/>
                    <a:pt x="74210" y="0"/>
                  </a:cubicBezTo>
                  <a:close/>
                </a:path>
              </a:pathLst>
            </a:custGeom>
            <a:solidFill>
              <a:srgbClr val="FAFAF6"/>
            </a:solidFill>
            <a:ln w="9525" cap="rnd">
              <a:solidFill>
                <a:srgbClr val="403E3E"/>
              </a:solidFill>
              <a:prstDash val="solid"/>
              <a:round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508781" cy="2484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520"/>
                </a:lnSpc>
                <a:spcBef>
                  <a:spcPct val="0"/>
                </a:spcBef>
              </a:pPr>
              <a:r>
                <a:rPr lang="en-US" sz="1800" b="1" spc="-39">
                  <a:solidFill>
                    <a:srgbClr val="403E3E"/>
                  </a:solidFill>
                  <a:latin typeface="Arial Nova Bold"/>
                  <a:ea typeface="Arial Nova Bold"/>
                  <a:cs typeface="Arial Nova Bold"/>
                  <a:sym typeface="Arial Nova Bold"/>
                </a:rPr>
                <a:t>12 POSTS, 8 REELS, AND 4 SHORT VIDEOS PER MONTH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7101545" y="6384965"/>
            <a:ext cx="5320542" cy="741616"/>
            <a:chOff x="0" y="0"/>
            <a:chExt cx="1508781" cy="21030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508781" cy="210305"/>
            </a:xfrm>
            <a:custGeom>
              <a:avLst/>
              <a:gdLst/>
              <a:ahLst/>
              <a:cxnLst/>
              <a:rect l="l" t="t" r="r" b="b"/>
              <a:pathLst>
                <a:path w="1508781" h="210305">
                  <a:moveTo>
                    <a:pt x="74210" y="0"/>
                  </a:moveTo>
                  <a:lnTo>
                    <a:pt x="1434571" y="0"/>
                  </a:lnTo>
                  <a:cubicBezTo>
                    <a:pt x="1475556" y="0"/>
                    <a:pt x="1508781" y="33225"/>
                    <a:pt x="1508781" y="74210"/>
                  </a:cubicBezTo>
                  <a:lnTo>
                    <a:pt x="1508781" y="136095"/>
                  </a:lnTo>
                  <a:cubicBezTo>
                    <a:pt x="1508781" y="155777"/>
                    <a:pt x="1500962" y="174652"/>
                    <a:pt x="1487045" y="188569"/>
                  </a:cubicBezTo>
                  <a:cubicBezTo>
                    <a:pt x="1473128" y="202486"/>
                    <a:pt x="1454252" y="210305"/>
                    <a:pt x="1434571" y="210305"/>
                  </a:cubicBezTo>
                  <a:lnTo>
                    <a:pt x="74210" y="210305"/>
                  </a:lnTo>
                  <a:cubicBezTo>
                    <a:pt x="33225" y="210305"/>
                    <a:pt x="0" y="177080"/>
                    <a:pt x="0" y="136095"/>
                  </a:cubicBezTo>
                  <a:lnTo>
                    <a:pt x="0" y="74210"/>
                  </a:lnTo>
                  <a:cubicBezTo>
                    <a:pt x="0" y="33225"/>
                    <a:pt x="33225" y="0"/>
                    <a:pt x="74210" y="0"/>
                  </a:cubicBezTo>
                  <a:close/>
                </a:path>
              </a:pathLst>
            </a:custGeom>
            <a:solidFill>
              <a:srgbClr val="FAFAF6"/>
            </a:solidFill>
            <a:ln w="9525" cap="rnd">
              <a:solidFill>
                <a:srgbClr val="403E3E"/>
              </a:solidFill>
              <a:prstDash val="solid"/>
              <a:round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1508781" cy="2484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520"/>
                </a:lnSpc>
                <a:spcBef>
                  <a:spcPct val="0"/>
                </a:spcBef>
              </a:pPr>
              <a:r>
                <a:rPr lang="en-US" sz="1800" b="1" spc="-39">
                  <a:solidFill>
                    <a:srgbClr val="403E3E"/>
                  </a:solidFill>
                  <a:latin typeface="Arial Nova Bold"/>
                  <a:ea typeface="Arial Nova Bold"/>
                  <a:cs typeface="Arial Nova Bold"/>
                  <a:sym typeface="Arial Nova Bold"/>
                </a:rPr>
                <a:t>CONTENT REVIEWS AND PERFORMANCE TRACKING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028700" y="3627390"/>
            <a:ext cx="5320542" cy="741616"/>
            <a:chOff x="0" y="0"/>
            <a:chExt cx="1508781" cy="21030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508781" cy="210305"/>
            </a:xfrm>
            <a:custGeom>
              <a:avLst/>
              <a:gdLst/>
              <a:ahLst/>
              <a:cxnLst/>
              <a:rect l="l" t="t" r="r" b="b"/>
              <a:pathLst>
                <a:path w="1508781" h="210305">
                  <a:moveTo>
                    <a:pt x="74210" y="0"/>
                  </a:moveTo>
                  <a:lnTo>
                    <a:pt x="1434571" y="0"/>
                  </a:lnTo>
                  <a:cubicBezTo>
                    <a:pt x="1475556" y="0"/>
                    <a:pt x="1508781" y="33225"/>
                    <a:pt x="1508781" y="74210"/>
                  </a:cubicBezTo>
                  <a:lnTo>
                    <a:pt x="1508781" y="136095"/>
                  </a:lnTo>
                  <a:cubicBezTo>
                    <a:pt x="1508781" y="155777"/>
                    <a:pt x="1500962" y="174652"/>
                    <a:pt x="1487045" y="188569"/>
                  </a:cubicBezTo>
                  <a:cubicBezTo>
                    <a:pt x="1473128" y="202486"/>
                    <a:pt x="1454252" y="210305"/>
                    <a:pt x="1434571" y="210305"/>
                  </a:cubicBezTo>
                  <a:lnTo>
                    <a:pt x="74210" y="210305"/>
                  </a:lnTo>
                  <a:cubicBezTo>
                    <a:pt x="33225" y="210305"/>
                    <a:pt x="0" y="177080"/>
                    <a:pt x="0" y="136095"/>
                  </a:cubicBezTo>
                  <a:lnTo>
                    <a:pt x="0" y="74210"/>
                  </a:lnTo>
                  <a:cubicBezTo>
                    <a:pt x="0" y="33225"/>
                    <a:pt x="33225" y="0"/>
                    <a:pt x="74210" y="0"/>
                  </a:cubicBezTo>
                  <a:close/>
                </a:path>
              </a:pathLst>
            </a:custGeom>
            <a:solidFill>
              <a:srgbClr val="FAFAF6"/>
            </a:solidFill>
            <a:ln w="9525" cap="rnd">
              <a:solidFill>
                <a:srgbClr val="403E3E"/>
              </a:solidFill>
              <a:prstDash val="solid"/>
              <a:round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1508781" cy="2484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520"/>
                </a:lnSpc>
                <a:spcBef>
                  <a:spcPct val="0"/>
                </a:spcBef>
              </a:pPr>
              <a:r>
                <a:rPr lang="en-US" sz="1800" b="1" spc="-39">
                  <a:solidFill>
                    <a:srgbClr val="403E3E"/>
                  </a:solidFill>
                  <a:latin typeface="Arial Nova Bold"/>
                  <a:ea typeface="Arial Nova Bold"/>
                  <a:cs typeface="Arial Nova Bold"/>
                  <a:sym typeface="Arial Nova Bold"/>
                </a:rPr>
                <a:t>INCREASE INSTAGRAM FOLLOWERS BY 25%, TIKTOK FOLLOWERS BY 30%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028700" y="6384965"/>
            <a:ext cx="5320542" cy="741616"/>
            <a:chOff x="0" y="0"/>
            <a:chExt cx="1508781" cy="210305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508781" cy="210305"/>
            </a:xfrm>
            <a:custGeom>
              <a:avLst/>
              <a:gdLst/>
              <a:ahLst/>
              <a:cxnLst/>
              <a:rect l="l" t="t" r="r" b="b"/>
              <a:pathLst>
                <a:path w="1508781" h="210305">
                  <a:moveTo>
                    <a:pt x="74210" y="0"/>
                  </a:moveTo>
                  <a:lnTo>
                    <a:pt x="1434571" y="0"/>
                  </a:lnTo>
                  <a:cubicBezTo>
                    <a:pt x="1475556" y="0"/>
                    <a:pt x="1508781" y="33225"/>
                    <a:pt x="1508781" y="74210"/>
                  </a:cubicBezTo>
                  <a:lnTo>
                    <a:pt x="1508781" y="136095"/>
                  </a:lnTo>
                  <a:cubicBezTo>
                    <a:pt x="1508781" y="155777"/>
                    <a:pt x="1500962" y="174652"/>
                    <a:pt x="1487045" y="188569"/>
                  </a:cubicBezTo>
                  <a:cubicBezTo>
                    <a:pt x="1473128" y="202486"/>
                    <a:pt x="1454252" y="210305"/>
                    <a:pt x="1434571" y="210305"/>
                  </a:cubicBezTo>
                  <a:lnTo>
                    <a:pt x="74210" y="210305"/>
                  </a:lnTo>
                  <a:cubicBezTo>
                    <a:pt x="33225" y="210305"/>
                    <a:pt x="0" y="177080"/>
                    <a:pt x="0" y="136095"/>
                  </a:cubicBezTo>
                  <a:lnTo>
                    <a:pt x="0" y="74210"/>
                  </a:lnTo>
                  <a:cubicBezTo>
                    <a:pt x="0" y="33225"/>
                    <a:pt x="33225" y="0"/>
                    <a:pt x="74210" y="0"/>
                  </a:cubicBezTo>
                  <a:close/>
                </a:path>
              </a:pathLst>
            </a:custGeom>
            <a:solidFill>
              <a:srgbClr val="FAFAF6"/>
            </a:solidFill>
            <a:ln w="9525" cap="rnd">
              <a:solidFill>
                <a:srgbClr val="403E3E"/>
              </a:solidFill>
              <a:prstDash val="solid"/>
              <a:round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1508781" cy="2484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520"/>
                </a:lnSpc>
                <a:spcBef>
                  <a:spcPct val="0"/>
                </a:spcBef>
              </a:pPr>
              <a:r>
                <a:rPr lang="en-US" sz="1800" b="1" spc="-39">
                  <a:solidFill>
                    <a:srgbClr val="403E3E"/>
                  </a:solidFill>
                  <a:latin typeface="Arial Nova Bold"/>
                  <a:ea typeface="Arial Nova Bold"/>
                  <a:cs typeface="Arial Nova Bold"/>
                  <a:sym typeface="Arial Nova Bold"/>
                </a:rPr>
                <a:t> INCREASE SALES, AND POSITION</a:t>
              </a:r>
            </a:p>
          </p:txBody>
        </p:sp>
      </p:grpSp>
      <p:sp>
        <p:nvSpPr>
          <p:cNvPr id="18" name="Freeform 18"/>
          <p:cNvSpPr/>
          <p:nvPr/>
        </p:nvSpPr>
        <p:spPr>
          <a:xfrm>
            <a:off x="13526006" y="2919976"/>
            <a:ext cx="4952494" cy="6338324"/>
          </a:xfrm>
          <a:custGeom>
            <a:avLst/>
            <a:gdLst/>
            <a:ahLst/>
            <a:cxnLst/>
            <a:rect l="l" t="t" r="r" b="b"/>
            <a:pathLst>
              <a:path w="4952494" h="6338324">
                <a:moveTo>
                  <a:pt x="0" y="0"/>
                </a:moveTo>
                <a:lnTo>
                  <a:pt x="4952494" y="0"/>
                </a:lnTo>
                <a:lnTo>
                  <a:pt x="4952494" y="6338324"/>
                </a:lnTo>
                <a:lnTo>
                  <a:pt x="0" y="63383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892" b="-892"/>
            </a:stretch>
          </a:blipFill>
          <a:ln w="9525" cap="sq">
            <a:solidFill>
              <a:srgbClr val="403E3E"/>
            </a:solidFill>
            <a:prstDash val="solid"/>
            <a:miter/>
          </a:ln>
        </p:spPr>
      </p:sp>
      <p:grpSp>
        <p:nvGrpSpPr>
          <p:cNvPr id="19" name="Group 19"/>
          <p:cNvGrpSpPr/>
          <p:nvPr/>
        </p:nvGrpSpPr>
        <p:grpSpPr>
          <a:xfrm>
            <a:off x="251435" y="9507110"/>
            <a:ext cx="542093" cy="540520"/>
            <a:chOff x="0" y="0"/>
            <a:chExt cx="174424" cy="173917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74424" cy="173917"/>
            </a:xfrm>
            <a:custGeom>
              <a:avLst/>
              <a:gdLst/>
              <a:ahLst/>
              <a:cxnLst/>
              <a:rect l="l" t="t" r="r" b="b"/>
              <a:pathLst>
                <a:path w="174424" h="173917">
                  <a:moveTo>
                    <a:pt x="86959" y="0"/>
                  </a:moveTo>
                  <a:lnTo>
                    <a:pt x="87465" y="0"/>
                  </a:lnTo>
                  <a:cubicBezTo>
                    <a:pt x="110528" y="0"/>
                    <a:pt x="132646" y="9162"/>
                    <a:pt x="148954" y="25470"/>
                  </a:cubicBezTo>
                  <a:cubicBezTo>
                    <a:pt x="165262" y="41778"/>
                    <a:pt x="174424" y="63896"/>
                    <a:pt x="174424" y="86959"/>
                  </a:cubicBezTo>
                  <a:lnTo>
                    <a:pt x="174424" y="86959"/>
                  </a:lnTo>
                  <a:cubicBezTo>
                    <a:pt x="174424" y="134985"/>
                    <a:pt x="135491" y="173917"/>
                    <a:pt x="87465" y="173917"/>
                  </a:cubicBezTo>
                  <a:lnTo>
                    <a:pt x="86959" y="173917"/>
                  </a:lnTo>
                  <a:cubicBezTo>
                    <a:pt x="38933" y="173917"/>
                    <a:pt x="0" y="134985"/>
                    <a:pt x="0" y="86959"/>
                  </a:cubicBezTo>
                  <a:lnTo>
                    <a:pt x="0" y="86959"/>
                  </a:lnTo>
                  <a:cubicBezTo>
                    <a:pt x="0" y="38933"/>
                    <a:pt x="38933" y="0"/>
                    <a:pt x="8695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403E3E"/>
              </a:solidFill>
              <a:prstDash val="solid"/>
              <a:round/>
            </a:ln>
          </p:spPr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174424" cy="212017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2660"/>
                </a:lnSpc>
                <a:spcBef>
                  <a:spcPct val="0"/>
                </a:spcBef>
              </a:pPr>
              <a:r>
                <a:rPr lang="en-US" sz="1900" spc="-104">
                  <a:solidFill>
                    <a:srgbClr val="403E3E"/>
                  </a:solidFill>
                  <a:latin typeface="Mukti"/>
                  <a:ea typeface="Mukti"/>
                  <a:cs typeface="Mukti"/>
                  <a:sym typeface="Mukti"/>
                </a:rPr>
                <a:t>16</a:t>
              </a:r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2410708" y="1674617"/>
            <a:ext cx="13466584" cy="8756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080"/>
              </a:lnSpc>
              <a:spcBef>
                <a:spcPct val="0"/>
              </a:spcBef>
            </a:pPr>
            <a:r>
              <a:rPr lang="en-US" sz="8000" spc="-176">
                <a:solidFill>
                  <a:srgbClr val="403E3E"/>
                </a:solidFill>
                <a:latin typeface="Arial Nova Light"/>
                <a:ea typeface="Arial Nova Light"/>
                <a:cs typeface="Arial Nova Light"/>
                <a:sym typeface="Arial Nova Light"/>
              </a:rPr>
              <a:t>OBJECTIVES(SMART GOAL)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7277353" y="4692856"/>
            <a:ext cx="5320542" cy="2002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639"/>
              </a:lnSpc>
              <a:spcBef>
                <a:spcPct val="0"/>
              </a:spcBef>
            </a:pPr>
            <a:r>
              <a:rPr lang="en-US" sz="2399" spc="-131">
                <a:solidFill>
                  <a:srgbClr val="403E3E"/>
                </a:solidFill>
                <a:latin typeface="Mukti"/>
                <a:ea typeface="Mukti"/>
                <a:cs typeface="Mukti"/>
                <a:sym typeface="Mukti"/>
              </a:rPr>
              <a:t>S</a:t>
            </a:r>
            <a:r>
              <a:rPr lang="en-US" sz="2399" b="1" u="none" strike="noStrike" spc="-131">
                <a:solidFill>
                  <a:srgbClr val="403E3E"/>
                </a:solidFill>
                <a:latin typeface="Mukti"/>
                <a:ea typeface="Mukti"/>
                <a:cs typeface="Mukti"/>
                <a:sym typeface="Mukti"/>
              </a:rPr>
              <a:t>pecific: Create high-quality, engaging content for Instagram and TikTok: 12 posts, 50 reels, and  40 short videos per month to showcase shoes &amp; bags.</a:t>
            </a:r>
          </a:p>
          <a:p>
            <a:pPr marL="0" lvl="0" indent="0" algn="just">
              <a:lnSpc>
                <a:spcPts val="2639"/>
              </a:lnSpc>
              <a:spcBef>
                <a:spcPct val="0"/>
              </a:spcBef>
            </a:pPr>
            <a:endParaRPr lang="en-US" sz="2399" b="1" u="none" strike="noStrike" spc="-131">
              <a:solidFill>
                <a:srgbClr val="403E3E"/>
              </a:solidFill>
              <a:latin typeface="Mukti"/>
              <a:ea typeface="Mukti"/>
              <a:cs typeface="Mukti"/>
              <a:sym typeface="Mukti"/>
            </a:endParaRPr>
          </a:p>
          <a:p>
            <a:pPr marL="0" lvl="0" indent="0" algn="just">
              <a:lnSpc>
                <a:spcPts val="2639"/>
              </a:lnSpc>
              <a:spcBef>
                <a:spcPct val="0"/>
              </a:spcBef>
            </a:pPr>
            <a:endParaRPr lang="en-US" sz="2399" b="1" u="none" strike="noStrike" spc="-131">
              <a:solidFill>
                <a:srgbClr val="403E3E"/>
              </a:solidFill>
              <a:latin typeface="Mukti"/>
              <a:ea typeface="Mukti"/>
              <a:cs typeface="Mukti"/>
              <a:sym typeface="Mukti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13499355" y="314960"/>
            <a:ext cx="4237173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60"/>
              </a:lnSpc>
            </a:pPr>
            <a:r>
              <a:rPr lang="en-US" sz="1900" spc="-104">
                <a:solidFill>
                  <a:srgbClr val="403E3E"/>
                </a:solidFill>
                <a:latin typeface="Mukti"/>
                <a:ea typeface="Mukti"/>
                <a:cs typeface="Mukti"/>
                <a:sym typeface="Mukti"/>
              </a:rPr>
              <a:t>CREATIVE BRIEF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7101545" y="7526631"/>
            <a:ext cx="5320542" cy="12560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639"/>
              </a:lnSpc>
              <a:spcBef>
                <a:spcPct val="0"/>
              </a:spcBef>
            </a:pPr>
            <a:r>
              <a:rPr lang="en-US" sz="2399" spc="-131">
                <a:solidFill>
                  <a:srgbClr val="403E3E"/>
                </a:solidFill>
                <a:latin typeface="Mukti"/>
                <a:ea typeface="Mukti"/>
                <a:cs typeface="Mukti"/>
                <a:sym typeface="Mukti"/>
              </a:rPr>
              <a:t>T</a:t>
            </a:r>
            <a:r>
              <a:rPr lang="en-US" sz="2399" b="1" u="none" strike="noStrike" spc="-131">
                <a:solidFill>
                  <a:srgbClr val="403E3E"/>
                </a:solidFill>
                <a:latin typeface="Mukti"/>
                <a:ea typeface="Mukti"/>
                <a:cs typeface="Mukti"/>
                <a:sym typeface="Mukti"/>
              </a:rPr>
              <a:t>ime-bound: Reach these targets within 3 months, with weekly content reviews and performance tracking.</a:t>
            </a:r>
          </a:p>
          <a:p>
            <a:pPr marL="0" lvl="0" indent="0" algn="just">
              <a:lnSpc>
                <a:spcPts val="2090"/>
              </a:lnSpc>
              <a:spcBef>
                <a:spcPct val="0"/>
              </a:spcBef>
            </a:pPr>
            <a:endParaRPr lang="en-US" sz="2399" b="1" u="none" strike="noStrike" spc="-131">
              <a:solidFill>
                <a:srgbClr val="403E3E"/>
              </a:solidFill>
              <a:latin typeface="Mukti"/>
              <a:ea typeface="Mukti"/>
              <a:cs typeface="Mukti"/>
              <a:sym typeface="Mukti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1028700" y="4692856"/>
            <a:ext cx="5320542" cy="2002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639"/>
              </a:lnSpc>
              <a:spcBef>
                <a:spcPct val="0"/>
              </a:spcBef>
            </a:pPr>
            <a:r>
              <a:rPr lang="en-US" sz="2399" spc="-131">
                <a:solidFill>
                  <a:srgbClr val="403E3E"/>
                </a:solidFill>
                <a:latin typeface="Mukti"/>
                <a:ea typeface="Mukti"/>
                <a:cs typeface="Mukti"/>
                <a:sym typeface="Mukti"/>
              </a:rPr>
              <a:t>M</a:t>
            </a:r>
            <a:r>
              <a:rPr lang="en-US" sz="2399" b="1" u="none" strike="noStrike" spc="-131">
                <a:solidFill>
                  <a:srgbClr val="403E3E"/>
                </a:solidFill>
                <a:latin typeface="Mukti"/>
                <a:ea typeface="Mukti"/>
                <a:cs typeface="Mukti"/>
                <a:sym typeface="Mukti"/>
              </a:rPr>
              <a:t>easurable: Increase Instagram followers by 25%, TikTok followers by 30%, and achieve at least 5,000 total engagements per month.</a:t>
            </a:r>
          </a:p>
          <a:p>
            <a:pPr marL="0" lvl="0" indent="0" algn="just">
              <a:lnSpc>
                <a:spcPts val="2639"/>
              </a:lnSpc>
              <a:spcBef>
                <a:spcPct val="0"/>
              </a:spcBef>
            </a:pPr>
            <a:endParaRPr lang="en-US" sz="2399" b="1" u="none" strike="noStrike" spc="-131">
              <a:solidFill>
                <a:srgbClr val="403E3E"/>
              </a:solidFill>
              <a:latin typeface="Mukti"/>
              <a:ea typeface="Mukti"/>
              <a:cs typeface="Mukti"/>
              <a:sym typeface="Mukti"/>
            </a:endParaRPr>
          </a:p>
          <a:p>
            <a:pPr marL="0" lvl="0" indent="0" algn="just">
              <a:lnSpc>
                <a:spcPts val="2639"/>
              </a:lnSpc>
              <a:spcBef>
                <a:spcPct val="0"/>
              </a:spcBef>
            </a:pPr>
            <a:endParaRPr lang="en-US" sz="2399" b="1" u="none" strike="noStrike" spc="-131">
              <a:solidFill>
                <a:srgbClr val="403E3E"/>
              </a:solidFill>
              <a:latin typeface="Mukti"/>
              <a:ea typeface="Mukti"/>
              <a:cs typeface="Mukti"/>
              <a:sym typeface="Mukti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1028700" y="7526631"/>
            <a:ext cx="5320542" cy="2002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639"/>
              </a:lnSpc>
              <a:spcBef>
                <a:spcPct val="0"/>
              </a:spcBef>
            </a:pPr>
            <a:r>
              <a:rPr lang="en-US" sz="2399" spc="-131">
                <a:solidFill>
                  <a:srgbClr val="403E3E"/>
                </a:solidFill>
                <a:latin typeface="Mukti"/>
                <a:ea typeface="Mukti"/>
                <a:cs typeface="Mukti"/>
                <a:sym typeface="Mukti"/>
              </a:rPr>
              <a:t>R</a:t>
            </a:r>
            <a:r>
              <a:rPr lang="en-US" sz="2399" b="1" u="none" strike="noStrike" spc="-131">
                <a:solidFill>
                  <a:srgbClr val="403E3E"/>
                </a:solidFill>
                <a:latin typeface="Mukti"/>
                <a:ea typeface="Mukti"/>
                <a:cs typeface="Mukti"/>
                <a:sym typeface="Mukti"/>
              </a:rPr>
              <a:t>elevant: Boosting engagement and followers will drive brand awareness, increase sales, and position Saidaty as a trendy, must-follow fashion brand.</a:t>
            </a:r>
          </a:p>
          <a:p>
            <a:pPr marL="0" lvl="0" indent="0" algn="just">
              <a:lnSpc>
                <a:spcPts val="2639"/>
              </a:lnSpc>
              <a:spcBef>
                <a:spcPct val="0"/>
              </a:spcBef>
            </a:pPr>
            <a:endParaRPr lang="en-US" sz="2399" b="1" u="none" strike="noStrike" spc="-131">
              <a:solidFill>
                <a:srgbClr val="403E3E"/>
              </a:solidFill>
              <a:latin typeface="Mukti"/>
              <a:ea typeface="Mukti"/>
              <a:cs typeface="Mukti"/>
              <a:sym typeface="Mukti"/>
            </a:endParaRPr>
          </a:p>
          <a:p>
            <a:pPr marL="0" lvl="0" indent="0" algn="just">
              <a:lnSpc>
                <a:spcPts val="2639"/>
              </a:lnSpc>
              <a:spcBef>
                <a:spcPct val="0"/>
              </a:spcBef>
            </a:pPr>
            <a:endParaRPr lang="en-US" sz="2399" b="1" u="none" strike="noStrike" spc="-131">
              <a:solidFill>
                <a:srgbClr val="403E3E"/>
              </a:solidFill>
              <a:latin typeface="Mukti"/>
              <a:ea typeface="Mukti"/>
              <a:cs typeface="Mukti"/>
              <a:sym typeface="Mukt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-612992" y="9244012"/>
            <a:ext cx="14138998" cy="4762"/>
          </a:xfrm>
          <a:prstGeom prst="line">
            <a:avLst/>
          </a:prstGeom>
          <a:ln w="9525" cap="flat">
            <a:solidFill>
              <a:srgbClr val="403E3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 flipV="1">
            <a:off x="-462152" y="1033462"/>
            <a:ext cx="19212305" cy="0"/>
          </a:xfrm>
          <a:prstGeom prst="line">
            <a:avLst/>
          </a:prstGeom>
          <a:ln w="9525" cap="flat">
            <a:solidFill>
              <a:srgbClr val="403E3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AutoShape 5"/>
          <p:cNvSpPr/>
          <p:nvPr/>
        </p:nvSpPr>
        <p:spPr>
          <a:xfrm>
            <a:off x="-439307" y="2924738"/>
            <a:ext cx="13965314" cy="0"/>
          </a:xfrm>
          <a:prstGeom prst="line">
            <a:avLst/>
          </a:prstGeom>
          <a:ln w="9525" cap="flat">
            <a:solidFill>
              <a:srgbClr val="403E3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Freeform 6"/>
          <p:cNvSpPr/>
          <p:nvPr/>
        </p:nvSpPr>
        <p:spPr>
          <a:xfrm>
            <a:off x="12784034" y="2905688"/>
            <a:ext cx="4952494" cy="6338324"/>
          </a:xfrm>
          <a:custGeom>
            <a:avLst/>
            <a:gdLst/>
            <a:ahLst/>
            <a:cxnLst/>
            <a:rect l="l" t="t" r="r" b="b"/>
            <a:pathLst>
              <a:path w="4952494" h="6338324">
                <a:moveTo>
                  <a:pt x="0" y="0"/>
                </a:moveTo>
                <a:lnTo>
                  <a:pt x="4952494" y="0"/>
                </a:lnTo>
                <a:lnTo>
                  <a:pt x="4952494" y="6338324"/>
                </a:lnTo>
                <a:lnTo>
                  <a:pt x="0" y="63383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9228" r="-9228"/>
            </a:stretch>
          </a:blipFill>
          <a:ln w="9525" cap="sq">
            <a:solidFill>
              <a:srgbClr val="403E3E"/>
            </a:solidFill>
            <a:prstDash val="solid"/>
            <a:miter/>
          </a:ln>
        </p:spPr>
      </p:sp>
      <p:grpSp>
        <p:nvGrpSpPr>
          <p:cNvPr id="7" name="Group 7"/>
          <p:cNvGrpSpPr/>
          <p:nvPr/>
        </p:nvGrpSpPr>
        <p:grpSpPr>
          <a:xfrm>
            <a:off x="251435" y="9507110"/>
            <a:ext cx="542093" cy="540520"/>
            <a:chOff x="0" y="0"/>
            <a:chExt cx="174424" cy="17391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74424" cy="173917"/>
            </a:xfrm>
            <a:custGeom>
              <a:avLst/>
              <a:gdLst/>
              <a:ahLst/>
              <a:cxnLst/>
              <a:rect l="l" t="t" r="r" b="b"/>
              <a:pathLst>
                <a:path w="174424" h="173917">
                  <a:moveTo>
                    <a:pt x="86959" y="0"/>
                  </a:moveTo>
                  <a:lnTo>
                    <a:pt x="87465" y="0"/>
                  </a:lnTo>
                  <a:cubicBezTo>
                    <a:pt x="110528" y="0"/>
                    <a:pt x="132646" y="9162"/>
                    <a:pt x="148954" y="25470"/>
                  </a:cubicBezTo>
                  <a:cubicBezTo>
                    <a:pt x="165262" y="41778"/>
                    <a:pt x="174424" y="63896"/>
                    <a:pt x="174424" y="86959"/>
                  </a:cubicBezTo>
                  <a:lnTo>
                    <a:pt x="174424" y="86959"/>
                  </a:lnTo>
                  <a:cubicBezTo>
                    <a:pt x="174424" y="134985"/>
                    <a:pt x="135491" y="173917"/>
                    <a:pt x="87465" y="173917"/>
                  </a:cubicBezTo>
                  <a:lnTo>
                    <a:pt x="86959" y="173917"/>
                  </a:lnTo>
                  <a:cubicBezTo>
                    <a:pt x="38933" y="173917"/>
                    <a:pt x="0" y="134985"/>
                    <a:pt x="0" y="86959"/>
                  </a:cubicBezTo>
                  <a:lnTo>
                    <a:pt x="0" y="86959"/>
                  </a:lnTo>
                  <a:cubicBezTo>
                    <a:pt x="0" y="38933"/>
                    <a:pt x="38933" y="0"/>
                    <a:pt x="8695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403E3E"/>
              </a:solidFill>
              <a:prstDash val="solid"/>
              <a:round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174424" cy="212017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2660"/>
                </a:lnSpc>
                <a:spcBef>
                  <a:spcPct val="0"/>
                </a:spcBef>
              </a:pPr>
              <a:r>
                <a:rPr lang="en-US" sz="1900" spc="-104">
                  <a:solidFill>
                    <a:srgbClr val="403E3E"/>
                  </a:solidFill>
                  <a:latin typeface="Mukti"/>
                  <a:ea typeface="Mukti"/>
                  <a:cs typeface="Mukti"/>
                  <a:sym typeface="Mukti"/>
                </a:rPr>
                <a:t>17</a:t>
              </a:r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2410708" y="1674617"/>
            <a:ext cx="13466584" cy="16471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80"/>
              </a:lnSpc>
            </a:pPr>
            <a:r>
              <a:rPr lang="en-US" sz="8000" spc="-176">
                <a:solidFill>
                  <a:srgbClr val="403E3E"/>
                </a:solidFill>
                <a:latin typeface="Arial Nova Light"/>
                <a:ea typeface="Arial Nova Light"/>
                <a:cs typeface="Arial Nova Light"/>
                <a:sym typeface="Arial Nova Light"/>
              </a:rPr>
              <a:t>SEGMENTATION</a:t>
            </a:r>
          </a:p>
          <a:p>
            <a:pPr marL="0" lvl="0" indent="0" algn="ctr">
              <a:lnSpc>
                <a:spcPts val="6080"/>
              </a:lnSpc>
              <a:spcBef>
                <a:spcPct val="0"/>
              </a:spcBef>
            </a:pPr>
            <a:endParaRPr lang="en-US" sz="8000" spc="-176">
              <a:solidFill>
                <a:srgbClr val="403E3E"/>
              </a:solidFill>
              <a:latin typeface="Arial Nova Light"/>
              <a:ea typeface="Arial Nova Light"/>
              <a:cs typeface="Arial Nova Light"/>
              <a:sym typeface="Arial Nova Light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3499355" y="314960"/>
            <a:ext cx="4237173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60"/>
              </a:lnSpc>
            </a:pPr>
            <a:r>
              <a:rPr lang="en-US" sz="1900" spc="-104">
                <a:solidFill>
                  <a:srgbClr val="403E3E"/>
                </a:solidFill>
                <a:latin typeface="Mukti"/>
                <a:ea typeface="Mukti"/>
                <a:cs typeface="Mukti"/>
                <a:sym typeface="Mukti"/>
              </a:rPr>
              <a:t>CREATIVE BRIEF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51435" y="4114603"/>
            <a:ext cx="12261552" cy="36183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200"/>
              </a:lnSpc>
              <a:spcBef>
                <a:spcPct val="0"/>
              </a:spcBef>
            </a:pPr>
            <a:r>
              <a:rPr lang="en-US" sz="2909" spc="-160">
                <a:solidFill>
                  <a:srgbClr val="403E3E"/>
                </a:solidFill>
                <a:latin typeface="Mukti"/>
                <a:ea typeface="Mukti"/>
                <a:cs typeface="Mukti"/>
                <a:sym typeface="Mukti"/>
              </a:rPr>
              <a:t>Sa</a:t>
            </a:r>
            <a:r>
              <a:rPr lang="en-US" sz="2909" b="1" u="none" strike="noStrike" spc="-160">
                <a:solidFill>
                  <a:srgbClr val="403E3E"/>
                </a:solidFill>
                <a:latin typeface="Mukti"/>
                <a:ea typeface="Mukti"/>
                <a:cs typeface="Mukti"/>
                <a:sym typeface="Mukti"/>
              </a:rPr>
              <a:t>idaty segments its market based on demographic, psychographic, and behavioral criteria to identify the most profitable customer groups:</a:t>
            </a:r>
          </a:p>
          <a:p>
            <a:pPr marL="0" lvl="0" indent="0" algn="just">
              <a:lnSpc>
                <a:spcPts val="3200"/>
              </a:lnSpc>
              <a:spcBef>
                <a:spcPct val="0"/>
              </a:spcBef>
            </a:pPr>
            <a:endParaRPr lang="en-US" sz="2909" b="1" u="none" strike="noStrike" spc="-160">
              <a:solidFill>
                <a:srgbClr val="403E3E"/>
              </a:solidFill>
              <a:latin typeface="Mukti"/>
              <a:ea typeface="Mukti"/>
              <a:cs typeface="Mukti"/>
              <a:sym typeface="Mukti"/>
            </a:endParaRPr>
          </a:p>
          <a:p>
            <a:pPr marL="0" lvl="0" indent="0" algn="just">
              <a:lnSpc>
                <a:spcPts val="3200"/>
              </a:lnSpc>
              <a:spcBef>
                <a:spcPct val="0"/>
              </a:spcBef>
            </a:pPr>
            <a:r>
              <a:rPr lang="en-US" sz="2909" b="1" u="none" strike="noStrike" spc="-160">
                <a:solidFill>
                  <a:srgbClr val="403E3E"/>
                </a:solidFill>
                <a:latin typeface="Mukti"/>
                <a:ea typeface="Mukti"/>
                <a:cs typeface="Mukti"/>
                <a:sym typeface="Mukti"/>
              </a:rPr>
              <a:t>- Demographic: Women aged 18–45, middle to upper-middle income level.</a:t>
            </a:r>
          </a:p>
          <a:p>
            <a:pPr marL="0" lvl="0" indent="0" algn="just">
              <a:lnSpc>
                <a:spcPts val="3200"/>
              </a:lnSpc>
              <a:spcBef>
                <a:spcPct val="0"/>
              </a:spcBef>
            </a:pPr>
            <a:r>
              <a:rPr lang="en-US" sz="2909" b="1" u="none" strike="noStrike" spc="-160">
                <a:solidFill>
                  <a:srgbClr val="403E3E"/>
                </a:solidFill>
                <a:latin typeface="Mukti"/>
                <a:ea typeface="Mukti"/>
                <a:cs typeface="Mukti"/>
                <a:sym typeface="Mukti"/>
              </a:rPr>
              <a:t>- Geographic: Primarily Helwan and greater Cairo with nationwide online delivery.</a:t>
            </a:r>
          </a:p>
          <a:p>
            <a:pPr marL="0" lvl="0" indent="0" algn="just">
              <a:lnSpc>
                <a:spcPts val="3200"/>
              </a:lnSpc>
              <a:spcBef>
                <a:spcPct val="0"/>
              </a:spcBef>
            </a:pPr>
            <a:r>
              <a:rPr lang="en-US" sz="2909" b="1" u="none" strike="noStrike" spc="-160">
                <a:solidFill>
                  <a:srgbClr val="403E3E"/>
                </a:solidFill>
                <a:latin typeface="Mukti"/>
                <a:ea typeface="Mukti"/>
                <a:cs typeface="Mukti"/>
                <a:sym typeface="Mukti"/>
              </a:rPr>
              <a:t>- Psychographic: Fashion-forward, style-conscious women seeking affordable luxury.</a:t>
            </a:r>
          </a:p>
          <a:p>
            <a:pPr marL="0" lvl="0" indent="0" algn="just">
              <a:lnSpc>
                <a:spcPts val="3200"/>
              </a:lnSpc>
              <a:spcBef>
                <a:spcPct val="0"/>
              </a:spcBef>
            </a:pPr>
            <a:r>
              <a:rPr lang="en-US" sz="2909" b="1" u="none" strike="noStrike" spc="-160">
                <a:solidFill>
                  <a:srgbClr val="403E3E"/>
                </a:solidFill>
                <a:latin typeface="Mukti"/>
                <a:ea typeface="Mukti"/>
                <a:cs typeface="Mukti"/>
                <a:sym typeface="Mukti"/>
              </a:rPr>
              <a:t>- Behavioral: Customers influenced by social media, following trends, and seeking coordinated fashion sets.</a:t>
            </a:r>
          </a:p>
          <a:p>
            <a:pPr marL="0" lvl="0" indent="0" algn="just">
              <a:lnSpc>
                <a:spcPts val="3200"/>
              </a:lnSpc>
              <a:spcBef>
                <a:spcPct val="0"/>
              </a:spcBef>
            </a:pPr>
            <a:endParaRPr lang="en-US" sz="2909" b="1" u="none" strike="noStrike" spc="-160">
              <a:solidFill>
                <a:srgbClr val="403E3E"/>
              </a:solidFill>
              <a:latin typeface="Mukti"/>
              <a:ea typeface="Mukti"/>
              <a:cs typeface="Mukti"/>
              <a:sym typeface="Mukt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C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612992" y="9253537"/>
            <a:ext cx="19363144" cy="0"/>
          </a:xfrm>
          <a:prstGeom prst="line">
            <a:avLst/>
          </a:prstGeom>
          <a:ln w="9525" cap="flat">
            <a:solidFill>
              <a:srgbClr val="403E3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 flipV="1">
            <a:off x="-462152" y="1033462"/>
            <a:ext cx="19212305" cy="0"/>
          </a:xfrm>
          <a:prstGeom prst="line">
            <a:avLst/>
          </a:prstGeom>
          <a:ln w="9525" cap="flat">
            <a:solidFill>
              <a:srgbClr val="403E3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>
            <a:off x="-377378" y="2924738"/>
            <a:ext cx="19127530" cy="0"/>
          </a:xfrm>
          <a:prstGeom prst="line">
            <a:avLst/>
          </a:prstGeom>
          <a:ln w="9525" cap="flat">
            <a:solidFill>
              <a:srgbClr val="403E3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Freeform 5"/>
          <p:cNvSpPr/>
          <p:nvPr/>
        </p:nvSpPr>
        <p:spPr>
          <a:xfrm>
            <a:off x="1628750" y="4675503"/>
            <a:ext cx="341747" cy="773502"/>
          </a:xfrm>
          <a:custGeom>
            <a:avLst/>
            <a:gdLst/>
            <a:ahLst/>
            <a:cxnLst/>
            <a:rect l="l" t="t" r="r" b="b"/>
            <a:pathLst>
              <a:path w="341747" h="773502">
                <a:moveTo>
                  <a:pt x="0" y="0"/>
                </a:moveTo>
                <a:lnTo>
                  <a:pt x="341747" y="0"/>
                </a:lnTo>
                <a:lnTo>
                  <a:pt x="341747" y="773502"/>
                </a:lnTo>
                <a:lnTo>
                  <a:pt x="0" y="7735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2106853" y="4675503"/>
            <a:ext cx="341747" cy="773502"/>
          </a:xfrm>
          <a:custGeom>
            <a:avLst/>
            <a:gdLst/>
            <a:ahLst/>
            <a:cxnLst/>
            <a:rect l="l" t="t" r="r" b="b"/>
            <a:pathLst>
              <a:path w="341747" h="773502">
                <a:moveTo>
                  <a:pt x="0" y="0"/>
                </a:moveTo>
                <a:lnTo>
                  <a:pt x="341747" y="0"/>
                </a:lnTo>
                <a:lnTo>
                  <a:pt x="341747" y="773502"/>
                </a:lnTo>
                <a:lnTo>
                  <a:pt x="0" y="7735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2584957" y="4675503"/>
            <a:ext cx="341747" cy="773502"/>
          </a:xfrm>
          <a:custGeom>
            <a:avLst/>
            <a:gdLst/>
            <a:ahLst/>
            <a:cxnLst/>
            <a:rect l="l" t="t" r="r" b="b"/>
            <a:pathLst>
              <a:path w="341747" h="773502">
                <a:moveTo>
                  <a:pt x="0" y="0"/>
                </a:moveTo>
                <a:lnTo>
                  <a:pt x="341747" y="0"/>
                </a:lnTo>
                <a:lnTo>
                  <a:pt x="341747" y="773502"/>
                </a:lnTo>
                <a:lnTo>
                  <a:pt x="0" y="7735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3063060" y="4675503"/>
            <a:ext cx="341747" cy="773502"/>
          </a:xfrm>
          <a:custGeom>
            <a:avLst/>
            <a:gdLst/>
            <a:ahLst/>
            <a:cxnLst/>
            <a:rect l="l" t="t" r="r" b="b"/>
            <a:pathLst>
              <a:path w="341747" h="773502">
                <a:moveTo>
                  <a:pt x="0" y="0"/>
                </a:moveTo>
                <a:lnTo>
                  <a:pt x="341747" y="0"/>
                </a:lnTo>
                <a:lnTo>
                  <a:pt x="341747" y="773502"/>
                </a:lnTo>
                <a:lnTo>
                  <a:pt x="0" y="7735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3541164" y="4675503"/>
            <a:ext cx="341747" cy="773502"/>
          </a:xfrm>
          <a:custGeom>
            <a:avLst/>
            <a:gdLst/>
            <a:ahLst/>
            <a:cxnLst/>
            <a:rect l="l" t="t" r="r" b="b"/>
            <a:pathLst>
              <a:path w="341747" h="773502">
                <a:moveTo>
                  <a:pt x="0" y="0"/>
                </a:moveTo>
                <a:lnTo>
                  <a:pt x="341747" y="0"/>
                </a:lnTo>
                <a:lnTo>
                  <a:pt x="341747" y="773502"/>
                </a:lnTo>
                <a:lnTo>
                  <a:pt x="0" y="7735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4019267" y="4675503"/>
            <a:ext cx="341747" cy="773502"/>
          </a:xfrm>
          <a:custGeom>
            <a:avLst/>
            <a:gdLst/>
            <a:ahLst/>
            <a:cxnLst/>
            <a:rect l="l" t="t" r="r" b="b"/>
            <a:pathLst>
              <a:path w="341747" h="773502">
                <a:moveTo>
                  <a:pt x="0" y="0"/>
                </a:moveTo>
                <a:lnTo>
                  <a:pt x="341747" y="0"/>
                </a:lnTo>
                <a:lnTo>
                  <a:pt x="341747" y="773502"/>
                </a:lnTo>
                <a:lnTo>
                  <a:pt x="0" y="7735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4497371" y="4675503"/>
            <a:ext cx="341747" cy="773502"/>
          </a:xfrm>
          <a:custGeom>
            <a:avLst/>
            <a:gdLst/>
            <a:ahLst/>
            <a:cxnLst/>
            <a:rect l="l" t="t" r="r" b="b"/>
            <a:pathLst>
              <a:path w="341747" h="773502">
                <a:moveTo>
                  <a:pt x="0" y="0"/>
                </a:moveTo>
                <a:lnTo>
                  <a:pt x="341747" y="0"/>
                </a:lnTo>
                <a:lnTo>
                  <a:pt x="341747" y="773502"/>
                </a:lnTo>
                <a:lnTo>
                  <a:pt x="0" y="7735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4975474" y="4675503"/>
            <a:ext cx="341747" cy="773502"/>
          </a:xfrm>
          <a:custGeom>
            <a:avLst/>
            <a:gdLst/>
            <a:ahLst/>
            <a:cxnLst/>
            <a:rect l="l" t="t" r="r" b="b"/>
            <a:pathLst>
              <a:path w="341747" h="773502">
                <a:moveTo>
                  <a:pt x="0" y="0"/>
                </a:moveTo>
                <a:lnTo>
                  <a:pt x="341748" y="0"/>
                </a:lnTo>
                <a:lnTo>
                  <a:pt x="341748" y="773502"/>
                </a:lnTo>
                <a:lnTo>
                  <a:pt x="0" y="7735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5453578" y="4675503"/>
            <a:ext cx="341747" cy="773502"/>
          </a:xfrm>
          <a:custGeom>
            <a:avLst/>
            <a:gdLst/>
            <a:ahLst/>
            <a:cxnLst/>
            <a:rect l="l" t="t" r="r" b="b"/>
            <a:pathLst>
              <a:path w="341747" h="773502">
                <a:moveTo>
                  <a:pt x="0" y="0"/>
                </a:moveTo>
                <a:lnTo>
                  <a:pt x="341747" y="0"/>
                </a:lnTo>
                <a:lnTo>
                  <a:pt x="341747" y="773502"/>
                </a:lnTo>
                <a:lnTo>
                  <a:pt x="0" y="7735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5931681" y="4675503"/>
            <a:ext cx="341747" cy="773502"/>
          </a:xfrm>
          <a:custGeom>
            <a:avLst/>
            <a:gdLst/>
            <a:ahLst/>
            <a:cxnLst/>
            <a:rect l="l" t="t" r="r" b="b"/>
            <a:pathLst>
              <a:path w="341747" h="773502">
                <a:moveTo>
                  <a:pt x="0" y="0"/>
                </a:moveTo>
                <a:lnTo>
                  <a:pt x="341748" y="0"/>
                </a:lnTo>
                <a:lnTo>
                  <a:pt x="341748" y="773502"/>
                </a:lnTo>
                <a:lnTo>
                  <a:pt x="0" y="7735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5979935" y="5614241"/>
            <a:ext cx="293494" cy="773502"/>
          </a:xfrm>
          <a:custGeom>
            <a:avLst/>
            <a:gdLst/>
            <a:ahLst/>
            <a:cxnLst/>
            <a:rect l="l" t="t" r="r" b="b"/>
            <a:pathLst>
              <a:path w="293494" h="773502">
                <a:moveTo>
                  <a:pt x="0" y="0"/>
                </a:moveTo>
                <a:lnTo>
                  <a:pt x="293494" y="0"/>
                </a:lnTo>
                <a:lnTo>
                  <a:pt x="293494" y="773502"/>
                </a:lnTo>
                <a:lnTo>
                  <a:pt x="0" y="77350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6" name="Freeform 16"/>
          <p:cNvSpPr/>
          <p:nvPr/>
        </p:nvSpPr>
        <p:spPr>
          <a:xfrm>
            <a:off x="5496470" y="5614241"/>
            <a:ext cx="293494" cy="773502"/>
          </a:xfrm>
          <a:custGeom>
            <a:avLst/>
            <a:gdLst/>
            <a:ahLst/>
            <a:cxnLst/>
            <a:rect l="l" t="t" r="r" b="b"/>
            <a:pathLst>
              <a:path w="293494" h="773502">
                <a:moveTo>
                  <a:pt x="0" y="0"/>
                </a:moveTo>
                <a:lnTo>
                  <a:pt x="293494" y="0"/>
                </a:lnTo>
                <a:lnTo>
                  <a:pt x="293494" y="773502"/>
                </a:lnTo>
                <a:lnTo>
                  <a:pt x="0" y="77350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7" name="Freeform 17"/>
          <p:cNvSpPr/>
          <p:nvPr/>
        </p:nvSpPr>
        <p:spPr>
          <a:xfrm>
            <a:off x="5013005" y="5614241"/>
            <a:ext cx="293494" cy="773502"/>
          </a:xfrm>
          <a:custGeom>
            <a:avLst/>
            <a:gdLst/>
            <a:ahLst/>
            <a:cxnLst/>
            <a:rect l="l" t="t" r="r" b="b"/>
            <a:pathLst>
              <a:path w="293494" h="773502">
                <a:moveTo>
                  <a:pt x="0" y="0"/>
                </a:moveTo>
                <a:lnTo>
                  <a:pt x="293494" y="0"/>
                </a:lnTo>
                <a:lnTo>
                  <a:pt x="293494" y="773502"/>
                </a:lnTo>
                <a:lnTo>
                  <a:pt x="0" y="77350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8" name="Freeform 18"/>
          <p:cNvSpPr/>
          <p:nvPr/>
        </p:nvSpPr>
        <p:spPr>
          <a:xfrm>
            <a:off x="4529540" y="5614241"/>
            <a:ext cx="293494" cy="773502"/>
          </a:xfrm>
          <a:custGeom>
            <a:avLst/>
            <a:gdLst/>
            <a:ahLst/>
            <a:cxnLst/>
            <a:rect l="l" t="t" r="r" b="b"/>
            <a:pathLst>
              <a:path w="293494" h="773502">
                <a:moveTo>
                  <a:pt x="0" y="0"/>
                </a:moveTo>
                <a:lnTo>
                  <a:pt x="293494" y="0"/>
                </a:lnTo>
                <a:lnTo>
                  <a:pt x="293494" y="773502"/>
                </a:lnTo>
                <a:lnTo>
                  <a:pt x="0" y="77350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9" name="Freeform 19"/>
          <p:cNvSpPr/>
          <p:nvPr/>
        </p:nvSpPr>
        <p:spPr>
          <a:xfrm>
            <a:off x="4046075" y="5614241"/>
            <a:ext cx="293494" cy="773502"/>
          </a:xfrm>
          <a:custGeom>
            <a:avLst/>
            <a:gdLst/>
            <a:ahLst/>
            <a:cxnLst/>
            <a:rect l="l" t="t" r="r" b="b"/>
            <a:pathLst>
              <a:path w="293494" h="773502">
                <a:moveTo>
                  <a:pt x="0" y="0"/>
                </a:moveTo>
                <a:lnTo>
                  <a:pt x="293493" y="0"/>
                </a:lnTo>
                <a:lnTo>
                  <a:pt x="293493" y="773502"/>
                </a:lnTo>
                <a:lnTo>
                  <a:pt x="0" y="77350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20" name="Freeform 20"/>
          <p:cNvSpPr/>
          <p:nvPr/>
        </p:nvSpPr>
        <p:spPr>
          <a:xfrm>
            <a:off x="3562610" y="5614241"/>
            <a:ext cx="293494" cy="773502"/>
          </a:xfrm>
          <a:custGeom>
            <a:avLst/>
            <a:gdLst/>
            <a:ahLst/>
            <a:cxnLst/>
            <a:rect l="l" t="t" r="r" b="b"/>
            <a:pathLst>
              <a:path w="293494" h="773502">
                <a:moveTo>
                  <a:pt x="0" y="0"/>
                </a:moveTo>
                <a:lnTo>
                  <a:pt x="293493" y="0"/>
                </a:lnTo>
                <a:lnTo>
                  <a:pt x="293493" y="773502"/>
                </a:lnTo>
                <a:lnTo>
                  <a:pt x="0" y="77350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21" name="Freeform 21"/>
          <p:cNvSpPr/>
          <p:nvPr/>
        </p:nvSpPr>
        <p:spPr>
          <a:xfrm>
            <a:off x="3079145" y="5614241"/>
            <a:ext cx="293494" cy="773502"/>
          </a:xfrm>
          <a:custGeom>
            <a:avLst/>
            <a:gdLst/>
            <a:ahLst/>
            <a:cxnLst/>
            <a:rect l="l" t="t" r="r" b="b"/>
            <a:pathLst>
              <a:path w="293494" h="773502">
                <a:moveTo>
                  <a:pt x="0" y="0"/>
                </a:moveTo>
                <a:lnTo>
                  <a:pt x="293493" y="0"/>
                </a:lnTo>
                <a:lnTo>
                  <a:pt x="293493" y="773502"/>
                </a:lnTo>
                <a:lnTo>
                  <a:pt x="0" y="77350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22" name="Freeform 22"/>
          <p:cNvSpPr/>
          <p:nvPr/>
        </p:nvSpPr>
        <p:spPr>
          <a:xfrm>
            <a:off x="2595680" y="5614241"/>
            <a:ext cx="293494" cy="773502"/>
          </a:xfrm>
          <a:custGeom>
            <a:avLst/>
            <a:gdLst/>
            <a:ahLst/>
            <a:cxnLst/>
            <a:rect l="l" t="t" r="r" b="b"/>
            <a:pathLst>
              <a:path w="293494" h="773502">
                <a:moveTo>
                  <a:pt x="0" y="0"/>
                </a:moveTo>
                <a:lnTo>
                  <a:pt x="293493" y="0"/>
                </a:lnTo>
                <a:lnTo>
                  <a:pt x="293493" y="773502"/>
                </a:lnTo>
                <a:lnTo>
                  <a:pt x="0" y="77350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23" name="Freeform 23"/>
          <p:cNvSpPr/>
          <p:nvPr/>
        </p:nvSpPr>
        <p:spPr>
          <a:xfrm>
            <a:off x="2112215" y="5614241"/>
            <a:ext cx="293494" cy="773502"/>
          </a:xfrm>
          <a:custGeom>
            <a:avLst/>
            <a:gdLst/>
            <a:ahLst/>
            <a:cxnLst/>
            <a:rect l="l" t="t" r="r" b="b"/>
            <a:pathLst>
              <a:path w="293494" h="773502">
                <a:moveTo>
                  <a:pt x="0" y="0"/>
                </a:moveTo>
                <a:lnTo>
                  <a:pt x="293493" y="0"/>
                </a:lnTo>
                <a:lnTo>
                  <a:pt x="293493" y="773502"/>
                </a:lnTo>
                <a:lnTo>
                  <a:pt x="0" y="77350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24" name="Freeform 24"/>
          <p:cNvSpPr/>
          <p:nvPr/>
        </p:nvSpPr>
        <p:spPr>
          <a:xfrm>
            <a:off x="1628750" y="5614241"/>
            <a:ext cx="293494" cy="773502"/>
          </a:xfrm>
          <a:custGeom>
            <a:avLst/>
            <a:gdLst/>
            <a:ahLst/>
            <a:cxnLst/>
            <a:rect l="l" t="t" r="r" b="b"/>
            <a:pathLst>
              <a:path w="293494" h="773502">
                <a:moveTo>
                  <a:pt x="0" y="0"/>
                </a:moveTo>
                <a:lnTo>
                  <a:pt x="293493" y="0"/>
                </a:lnTo>
                <a:lnTo>
                  <a:pt x="293493" y="773502"/>
                </a:lnTo>
                <a:lnTo>
                  <a:pt x="0" y="77350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25" name="Group 25"/>
          <p:cNvGrpSpPr/>
          <p:nvPr/>
        </p:nvGrpSpPr>
        <p:grpSpPr>
          <a:xfrm>
            <a:off x="1588889" y="3536871"/>
            <a:ext cx="4724400" cy="741616"/>
            <a:chOff x="0" y="0"/>
            <a:chExt cx="1339729" cy="210305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339729" cy="210305"/>
            </a:xfrm>
            <a:custGeom>
              <a:avLst/>
              <a:gdLst/>
              <a:ahLst/>
              <a:cxnLst/>
              <a:rect l="l" t="t" r="r" b="b"/>
              <a:pathLst>
                <a:path w="1339729" h="210305">
                  <a:moveTo>
                    <a:pt x="83574" y="0"/>
                  </a:moveTo>
                  <a:lnTo>
                    <a:pt x="1256155" y="0"/>
                  </a:lnTo>
                  <a:cubicBezTo>
                    <a:pt x="1278320" y="0"/>
                    <a:pt x="1299577" y="8805"/>
                    <a:pt x="1315250" y="24478"/>
                  </a:cubicBezTo>
                  <a:cubicBezTo>
                    <a:pt x="1330924" y="40152"/>
                    <a:pt x="1339729" y="61409"/>
                    <a:pt x="1339729" y="83574"/>
                  </a:cubicBezTo>
                  <a:lnTo>
                    <a:pt x="1339729" y="126731"/>
                  </a:lnTo>
                  <a:cubicBezTo>
                    <a:pt x="1339729" y="172888"/>
                    <a:pt x="1302311" y="210305"/>
                    <a:pt x="1256155" y="210305"/>
                  </a:cubicBezTo>
                  <a:lnTo>
                    <a:pt x="83574" y="210305"/>
                  </a:lnTo>
                  <a:cubicBezTo>
                    <a:pt x="61409" y="210305"/>
                    <a:pt x="40152" y="201500"/>
                    <a:pt x="24478" y="185827"/>
                  </a:cubicBezTo>
                  <a:cubicBezTo>
                    <a:pt x="8805" y="170154"/>
                    <a:pt x="0" y="148896"/>
                    <a:pt x="0" y="126731"/>
                  </a:cubicBezTo>
                  <a:lnTo>
                    <a:pt x="0" y="83574"/>
                  </a:lnTo>
                  <a:cubicBezTo>
                    <a:pt x="0" y="61409"/>
                    <a:pt x="8805" y="40152"/>
                    <a:pt x="24478" y="24478"/>
                  </a:cubicBezTo>
                  <a:cubicBezTo>
                    <a:pt x="40152" y="8805"/>
                    <a:pt x="61409" y="0"/>
                    <a:pt x="8357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403E3E"/>
              </a:solidFill>
              <a:prstDash val="solid"/>
              <a:round/>
            </a:ln>
          </p:spPr>
        </p:sp>
        <p:sp>
          <p:nvSpPr>
            <p:cNvPr id="27" name="TextBox 27"/>
            <p:cNvSpPr txBox="1"/>
            <p:nvPr/>
          </p:nvSpPr>
          <p:spPr>
            <a:xfrm>
              <a:off x="0" y="-38100"/>
              <a:ext cx="1339729" cy="2484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520"/>
                </a:lnSpc>
                <a:spcBef>
                  <a:spcPct val="0"/>
                </a:spcBef>
              </a:pPr>
              <a:r>
                <a:rPr lang="en-US" sz="1800" b="1" u="none" strike="noStrike" spc="-39">
                  <a:solidFill>
                    <a:srgbClr val="403E3E"/>
                  </a:solidFill>
                  <a:latin typeface="Arial Nova Bold"/>
                  <a:ea typeface="Arial Nova Bold"/>
                  <a:cs typeface="Arial Nova Bold"/>
                  <a:sym typeface="Arial Nova Bold"/>
                </a:rPr>
                <a:t>GENDER</a:t>
              </a:r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1628750" y="7112155"/>
            <a:ext cx="4724400" cy="741616"/>
            <a:chOff x="0" y="0"/>
            <a:chExt cx="1339729" cy="210305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1339729" cy="210305"/>
            </a:xfrm>
            <a:custGeom>
              <a:avLst/>
              <a:gdLst/>
              <a:ahLst/>
              <a:cxnLst/>
              <a:rect l="l" t="t" r="r" b="b"/>
              <a:pathLst>
                <a:path w="1339729" h="210305">
                  <a:moveTo>
                    <a:pt x="83574" y="0"/>
                  </a:moveTo>
                  <a:lnTo>
                    <a:pt x="1256155" y="0"/>
                  </a:lnTo>
                  <a:cubicBezTo>
                    <a:pt x="1278320" y="0"/>
                    <a:pt x="1299577" y="8805"/>
                    <a:pt x="1315250" y="24478"/>
                  </a:cubicBezTo>
                  <a:cubicBezTo>
                    <a:pt x="1330924" y="40152"/>
                    <a:pt x="1339729" y="61409"/>
                    <a:pt x="1339729" y="83574"/>
                  </a:cubicBezTo>
                  <a:lnTo>
                    <a:pt x="1339729" y="126731"/>
                  </a:lnTo>
                  <a:cubicBezTo>
                    <a:pt x="1339729" y="172888"/>
                    <a:pt x="1302311" y="210305"/>
                    <a:pt x="1256155" y="210305"/>
                  </a:cubicBezTo>
                  <a:lnTo>
                    <a:pt x="83574" y="210305"/>
                  </a:lnTo>
                  <a:cubicBezTo>
                    <a:pt x="61409" y="210305"/>
                    <a:pt x="40152" y="201500"/>
                    <a:pt x="24478" y="185827"/>
                  </a:cubicBezTo>
                  <a:cubicBezTo>
                    <a:pt x="8805" y="170154"/>
                    <a:pt x="0" y="148896"/>
                    <a:pt x="0" y="126731"/>
                  </a:cubicBezTo>
                  <a:lnTo>
                    <a:pt x="0" y="83574"/>
                  </a:lnTo>
                  <a:cubicBezTo>
                    <a:pt x="0" y="61409"/>
                    <a:pt x="8805" y="40152"/>
                    <a:pt x="24478" y="24478"/>
                  </a:cubicBezTo>
                  <a:cubicBezTo>
                    <a:pt x="40152" y="8805"/>
                    <a:pt x="61409" y="0"/>
                    <a:pt x="8357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403E3E"/>
              </a:solidFill>
              <a:prstDash val="solid"/>
              <a:round/>
            </a:ln>
          </p:spPr>
        </p:sp>
        <p:sp>
          <p:nvSpPr>
            <p:cNvPr id="30" name="TextBox 30"/>
            <p:cNvSpPr txBox="1"/>
            <p:nvPr/>
          </p:nvSpPr>
          <p:spPr>
            <a:xfrm>
              <a:off x="0" y="-38100"/>
              <a:ext cx="1339729" cy="2484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520"/>
                </a:lnSpc>
                <a:spcBef>
                  <a:spcPct val="0"/>
                </a:spcBef>
              </a:pPr>
              <a:r>
                <a:rPr lang="en-US" sz="1800" b="1" u="none" strike="noStrike" spc="-39">
                  <a:solidFill>
                    <a:srgbClr val="403E3E"/>
                  </a:solidFill>
                  <a:latin typeface="Arial Nova Bold"/>
                  <a:ea typeface="Arial Nova Bold"/>
                  <a:cs typeface="Arial Nova Bold"/>
                  <a:sym typeface="Arial Nova Bold"/>
                </a:rPr>
                <a:t>INCOME</a:t>
              </a:r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11974711" y="7899789"/>
            <a:ext cx="4724400" cy="741616"/>
            <a:chOff x="0" y="0"/>
            <a:chExt cx="1339729" cy="210305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1339729" cy="210305"/>
            </a:xfrm>
            <a:custGeom>
              <a:avLst/>
              <a:gdLst/>
              <a:ahLst/>
              <a:cxnLst/>
              <a:rect l="l" t="t" r="r" b="b"/>
              <a:pathLst>
                <a:path w="1339729" h="210305">
                  <a:moveTo>
                    <a:pt x="83574" y="0"/>
                  </a:moveTo>
                  <a:lnTo>
                    <a:pt x="1256155" y="0"/>
                  </a:lnTo>
                  <a:cubicBezTo>
                    <a:pt x="1278320" y="0"/>
                    <a:pt x="1299577" y="8805"/>
                    <a:pt x="1315250" y="24478"/>
                  </a:cubicBezTo>
                  <a:cubicBezTo>
                    <a:pt x="1330924" y="40152"/>
                    <a:pt x="1339729" y="61409"/>
                    <a:pt x="1339729" y="83574"/>
                  </a:cubicBezTo>
                  <a:lnTo>
                    <a:pt x="1339729" y="126731"/>
                  </a:lnTo>
                  <a:cubicBezTo>
                    <a:pt x="1339729" y="172888"/>
                    <a:pt x="1302311" y="210305"/>
                    <a:pt x="1256155" y="210305"/>
                  </a:cubicBezTo>
                  <a:lnTo>
                    <a:pt x="83574" y="210305"/>
                  </a:lnTo>
                  <a:cubicBezTo>
                    <a:pt x="61409" y="210305"/>
                    <a:pt x="40152" y="201500"/>
                    <a:pt x="24478" y="185827"/>
                  </a:cubicBezTo>
                  <a:cubicBezTo>
                    <a:pt x="8805" y="170154"/>
                    <a:pt x="0" y="148896"/>
                    <a:pt x="0" y="126731"/>
                  </a:cubicBezTo>
                  <a:lnTo>
                    <a:pt x="0" y="83574"/>
                  </a:lnTo>
                  <a:cubicBezTo>
                    <a:pt x="0" y="61409"/>
                    <a:pt x="8805" y="40152"/>
                    <a:pt x="24478" y="24478"/>
                  </a:cubicBezTo>
                  <a:cubicBezTo>
                    <a:pt x="40152" y="8805"/>
                    <a:pt x="61409" y="0"/>
                    <a:pt x="8357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403E3E"/>
              </a:solidFill>
              <a:prstDash val="solid"/>
              <a:round/>
            </a:ln>
          </p:spPr>
        </p:sp>
        <p:sp>
          <p:nvSpPr>
            <p:cNvPr id="33" name="TextBox 33"/>
            <p:cNvSpPr txBox="1"/>
            <p:nvPr/>
          </p:nvSpPr>
          <p:spPr>
            <a:xfrm>
              <a:off x="0" y="-38100"/>
              <a:ext cx="1339729" cy="2484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520"/>
                </a:lnSpc>
                <a:spcBef>
                  <a:spcPct val="0"/>
                </a:spcBef>
              </a:pPr>
              <a:r>
                <a:rPr lang="en-US" sz="1800" b="1" u="none" strike="noStrike" spc="-39">
                  <a:solidFill>
                    <a:srgbClr val="403E3E"/>
                  </a:solidFill>
                  <a:latin typeface="Arial Nova Bold"/>
                  <a:ea typeface="Arial Nova Bold"/>
                  <a:cs typeface="Arial Nova Bold"/>
                  <a:sym typeface="Arial Nova Bold"/>
                </a:rPr>
                <a:t>LOCATION: EGYPT , SAUDAI AND EMIRAT</a:t>
              </a:r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6768405" y="7899789"/>
            <a:ext cx="4724400" cy="741616"/>
            <a:chOff x="0" y="0"/>
            <a:chExt cx="1339729" cy="210305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1339729" cy="210305"/>
            </a:xfrm>
            <a:custGeom>
              <a:avLst/>
              <a:gdLst/>
              <a:ahLst/>
              <a:cxnLst/>
              <a:rect l="l" t="t" r="r" b="b"/>
              <a:pathLst>
                <a:path w="1339729" h="210305">
                  <a:moveTo>
                    <a:pt x="83574" y="0"/>
                  </a:moveTo>
                  <a:lnTo>
                    <a:pt x="1256155" y="0"/>
                  </a:lnTo>
                  <a:cubicBezTo>
                    <a:pt x="1278320" y="0"/>
                    <a:pt x="1299577" y="8805"/>
                    <a:pt x="1315250" y="24478"/>
                  </a:cubicBezTo>
                  <a:cubicBezTo>
                    <a:pt x="1330924" y="40152"/>
                    <a:pt x="1339729" y="61409"/>
                    <a:pt x="1339729" y="83574"/>
                  </a:cubicBezTo>
                  <a:lnTo>
                    <a:pt x="1339729" y="126731"/>
                  </a:lnTo>
                  <a:cubicBezTo>
                    <a:pt x="1339729" y="172888"/>
                    <a:pt x="1302311" y="210305"/>
                    <a:pt x="1256155" y="210305"/>
                  </a:cubicBezTo>
                  <a:lnTo>
                    <a:pt x="83574" y="210305"/>
                  </a:lnTo>
                  <a:cubicBezTo>
                    <a:pt x="61409" y="210305"/>
                    <a:pt x="40152" y="201500"/>
                    <a:pt x="24478" y="185827"/>
                  </a:cubicBezTo>
                  <a:cubicBezTo>
                    <a:pt x="8805" y="170154"/>
                    <a:pt x="0" y="148896"/>
                    <a:pt x="0" y="126731"/>
                  </a:cubicBezTo>
                  <a:lnTo>
                    <a:pt x="0" y="83574"/>
                  </a:lnTo>
                  <a:cubicBezTo>
                    <a:pt x="0" y="61409"/>
                    <a:pt x="8805" y="40152"/>
                    <a:pt x="24478" y="24478"/>
                  </a:cubicBezTo>
                  <a:cubicBezTo>
                    <a:pt x="40152" y="8805"/>
                    <a:pt x="61409" y="0"/>
                    <a:pt x="8357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403E3E"/>
              </a:solidFill>
              <a:prstDash val="solid"/>
              <a:round/>
            </a:ln>
          </p:spPr>
        </p:sp>
        <p:sp>
          <p:nvSpPr>
            <p:cNvPr id="36" name="TextBox 36"/>
            <p:cNvSpPr txBox="1"/>
            <p:nvPr/>
          </p:nvSpPr>
          <p:spPr>
            <a:xfrm>
              <a:off x="0" y="-38100"/>
              <a:ext cx="1339729" cy="2484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520"/>
                </a:lnSpc>
                <a:spcBef>
                  <a:spcPct val="0"/>
                </a:spcBef>
              </a:pPr>
              <a:r>
                <a:rPr lang="en-US" sz="1800" b="1" u="none" strike="noStrike" spc="-39">
                  <a:solidFill>
                    <a:srgbClr val="403E3E"/>
                  </a:solidFill>
                  <a:latin typeface="Arial Nova Bold"/>
                  <a:ea typeface="Arial Nova Bold"/>
                  <a:cs typeface="Arial Nova Bold"/>
                  <a:sym typeface="Arial Nova Bold"/>
                </a:rPr>
                <a:t>AGE: 18-45</a:t>
              </a:r>
            </a:p>
          </p:txBody>
        </p:sp>
      </p:grpSp>
      <p:grpSp>
        <p:nvGrpSpPr>
          <p:cNvPr id="37" name="Group 37"/>
          <p:cNvGrpSpPr/>
          <p:nvPr/>
        </p:nvGrpSpPr>
        <p:grpSpPr>
          <a:xfrm>
            <a:off x="6755011" y="3536871"/>
            <a:ext cx="4724400" cy="741616"/>
            <a:chOff x="0" y="0"/>
            <a:chExt cx="1339729" cy="210305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1339729" cy="210305"/>
            </a:xfrm>
            <a:custGeom>
              <a:avLst/>
              <a:gdLst/>
              <a:ahLst/>
              <a:cxnLst/>
              <a:rect l="l" t="t" r="r" b="b"/>
              <a:pathLst>
                <a:path w="1339729" h="210305">
                  <a:moveTo>
                    <a:pt x="83574" y="0"/>
                  </a:moveTo>
                  <a:lnTo>
                    <a:pt x="1256155" y="0"/>
                  </a:lnTo>
                  <a:cubicBezTo>
                    <a:pt x="1278320" y="0"/>
                    <a:pt x="1299577" y="8805"/>
                    <a:pt x="1315250" y="24478"/>
                  </a:cubicBezTo>
                  <a:cubicBezTo>
                    <a:pt x="1330924" y="40152"/>
                    <a:pt x="1339729" y="61409"/>
                    <a:pt x="1339729" y="83574"/>
                  </a:cubicBezTo>
                  <a:lnTo>
                    <a:pt x="1339729" y="126731"/>
                  </a:lnTo>
                  <a:cubicBezTo>
                    <a:pt x="1339729" y="172888"/>
                    <a:pt x="1302311" y="210305"/>
                    <a:pt x="1256155" y="210305"/>
                  </a:cubicBezTo>
                  <a:lnTo>
                    <a:pt x="83574" y="210305"/>
                  </a:lnTo>
                  <a:cubicBezTo>
                    <a:pt x="61409" y="210305"/>
                    <a:pt x="40152" y="201500"/>
                    <a:pt x="24478" y="185827"/>
                  </a:cubicBezTo>
                  <a:cubicBezTo>
                    <a:pt x="8805" y="170154"/>
                    <a:pt x="0" y="148896"/>
                    <a:pt x="0" y="126731"/>
                  </a:cubicBezTo>
                  <a:lnTo>
                    <a:pt x="0" y="83574"/>
                  </a:lnTo>
                  <a:cubicBezTo>
                    <a:pt x="0" y="61409"/>
                    <a:pt x="8805" y="40152"/>
                    <a:pt x="24478" y="24478"/>
                  </a:cubicBezTo>
                  <a:cubicBezTo>
                    <a:pt x="40152" y="8805"/>
                    <a:pt x="61409" y="0"/>
                    <a:pt x="8357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403E3E"/>
              </a:solidFill>
              <a:prstDash val="solid"/>
              <a:round/>
            </a:ln>
          </p:spPr>
        </p:sp>
        <p:sp>
          <p:nvSpPr>
            <p:cNvPr id="39" name="TextBox 39"/>
            <p:cNvSpPr txBox="1"/>
            <p:nvPr/>
          </p:nvSpPr>
          <p:spPr>
            <a:xfrm>
              <a:off x="0" y="-38100"/>
              <a:ext cx="1339729" cy="2484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520"/>
                </a:lnSpc>
                <a:spcBef>
                  <a:spcPct val="0"/>
                </a:spcBef>
              </a:pPr>
              <a:r>
                <a:rPr lang="en-US" sz="1800" b="1" u="none" strike="noStrike" spc="-39">
                  <a:solidFill>
                    <a:srgbClr val="403E3E"/>
                  </a:solidFill>
                  <a:latin typeface="Arial Nova Bold"/>
                  <a:ea typeface="Arial Nova Bold"/>
                  <a:cs typeface="Arial Nova Bold"/>
                  <a:sym typeface="Arial Nova Bold"/>
                </a:rPr>
                <a:t>PSYCHOGRAPHICS</a:t>
              </a:r>
            </a:p>
          </p:txBody>
        </p:sp>
      </p:grpSp>
      <p:grpSp>
        <p:nvGrpSpPr>
          <p:cNvPr id="40" name="Group 40"/>
          <p:cNvGrpSpPr/>
          <p:nvPr/>
        </p:nvGrpSpPr>
        <p:grpSpPr>
          <a:xfrm>
            <a:off x="11974711" y="3536871"/>
            <a:ext cx="4724400" cy="741616"/>
            <a:chOff x="0" y="0"/>
            <a:chExt cx="1339729" cy="210305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1339729" cy="210305"/>
            </a:xfrm>
            <a:custGeom>
              <a:avLst/>
              <a:gdLst/>
              <a:ahLst/>
              <a:cxnLst/>
              <a:rect l="l" t="t" r="r" b="b"/>
              <a:pathLst>
                <a:path w="1339729" h="210305">
                  <a:moveTo>
                    <a:pt x="83574" y="0"/>
                  </a:moveTo>
                  <a:lnTo>
                    <a:pt x="1256155" y="0"/>
                  </a:lnTo>
                  <a:cubicBezTo>
                    <a:pt x="1278320" y="0"/>
                    <a:pt x="1299577" y="8805"/>
                    <a:pt x="1315250" y="24478"/>
                  </a:cubicBezTo>
                  <a:cubicBezTo>
                    <a:pt x="1330924" y="40152"/>
                    <a:pt x="1339729" y="61409"/>
                    <a:pt x="1339729" y="83574"/>
                  </a:cubicBezTo>
                  <a:lnTo>
                    <a:pt x="1339729" y="126731"/>
                  </a:lnTo>
                  <a:cubicBezTo>
                    <a:pt x="1339729" y="172888"/>
                    <a:pt x="1302311" y="210305"/>
                    <a:pt x="1256155" y="210305"/>
                  </a:cubicBezTo>
                  <a:lnTo>
                    <a:pt x="83574" y="210305"/>
                  </a:lnTo>
                  <a:cubicBezTo>
                    <a:pt x="61409" y="210305"/>
                    <a:pt x="40152" y="201500"/>
                    <a:pt x="24478" y="185827"/>
                  </a:cubicBezTo>
                  <a:cubicBezTo>
                    <a:pt x="8805" y="170154"/>
                    <a:pt x="0" y="148896"/>
                    <a:pt x="0" y="126731"/>
                  </a:cubicBezTo>
                  <a:lnTo>
                    <a:pt x="0" y="83574"/>
                  </a:lnTo>
                  <a:cubicBezTo>
                    <a:pt x="0" y="61409"/>
                    <a:pt x="8805" y="40152"/>
                    <a:pt x="24478" y="24478"/>
                  </a:cubicBezTo>
                  <a:cubicBezTo>
                    <a:pt x="40152" y="8805"/>
                    <a:pt x="61409" y="0"/>
                    <a:pt x="8357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403E3E"/>
              </a:solidFill>
              <a:prstDash val="solid"/>
              <a:round/>
            </a:ln>
          </p:spPr>
        </p:sp>
        <p:sp>
          <p:nvSpPr>
            <p:cNvPr id="42" name="TextBox 42"/>
            <p:cNvSpPr txBox="1"/>
            <p:nvPr/>
          </p:nvSpPr>
          <p:spPr>
            <a:xfrm>
              <a:off x="0" y="-38100"/>
              <a:ext cx="1339729" cy="2484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520"/>
                </a:lnSpc>
                <a:spcBef>
                  <a:spcPct val="0"/>
                </a:spcBef>
              </a:pPr>
              <a:r>
                <a:rPr lang="en-US" sz="1800" b="1" u="none" strike="noStrike" spc="-39">
                  <a:solidFill>
                    <a:srgbClr val="403E3E"/>
                  </a:solidFill>
                  <a:latin typeface="Arial Nova Bold"/>
                  <a:ea typeface="Arial Nova Bold"/>
                  <a:cs typeface="Arial Nova Bold"/>
                  <a:sym typeface="Arial Nova Bold"/>
                </a:rPr>
                <a:t>BEHAVIOURS</a:t>
              </a:r>
            </a:p>
          </p:txBody>
        </p:sp>
      </p:grpSp>
      <p:grpSp>
        <p:nvGrpSpPr>
          <p:cNvPr id="43" name="Group 43"/>
          <p:cNvGrpSpPr/>
          <p:nvPr/>
        </p:nvGrpSpPr>
        <p:grpSpPr>
          <a:xfrm>
            <a:off x="251435" y="9507110"/>
            <a:ext cx="542093" cy="540520"/>
            <a:chOff x="0" y="0"/>
            <a:chExt cx="174424" cy="173917"/>
          </a:xfrm>
        </p:grpSpPr>
        <p:sp>
          <p:nvSpPr>
            <p:cNvPr id="44" name="Freeform 44"/>
            <p:cNvSpPr/>
            <p:nvPr/>
          </p:nvSpPr>
          <p:spPr>
            <a:xfrm>
              <a:off x="0" y="0"/>
              <a:ext cx="174424" cy="173917"/>
            </a:xfrm>
            <a:custGeom>
              <a:avLst/>
              <a:gdLst/>
              <a:ahLst/>
              <a:cxnLst/>
              <a:rect l="l" t="t" r="r" b="b"/>
              <a:pathLst>
                <a:path w="174424" h="173917">
                  <a:moveTo>
                    <a:pt x="86959" y="0"/>
                  </a:moveTo>
                  <a:lnTo>
                    <a:pt x="87465" y="0"/>
                  </a:lnTo>
                  <a:cubicBezTo>
                    <a:pt x="110528" y="0"/>
                    <a:pt x="132646" y="9162"/>
                    <a:pt x="148954" y="25470"/>
                  </a:cubicBezTo>
                  <a:cubicBezTo>
                    <a:pt x="165262" y="41778"/>
                    <a:pt x="174424" y="63896"/>
                    <a:pt x="174424" y="86959"/>
                  </a:cubicBezTo>
                  <a:lnTo>
                    <a:pt x="174424" y="86959"/>
                  </a:lnTo>
                  <a:cubicBezTo>
                    <a:pt x="174424" y="134985"/>
                    <a:pt x="135491" y="173917"/>
                    <a:pt x="87465" y="173917"/>
                  </a:cubicBezTo>
                  <a:lnTo>
                    <a:pt x="86959" y="173917"/>
                  </a:lnTo>
                  <a:cubicBezTo>
                    <a:pt x="38933" y="173917"/>
                    <a:pt x="0" y="134985"/>
                    <a:pt x="0" y="86959"/>
                  </a:cubicBezTo>
                  <a:lnTo>
                    <a:pt x="0" y="86959"/>
                  </a:lnTo>
                  <a:cubicBezTo>
                    <a:pt x="0" y="38933"/>
                    <a:pt x="38933" y="0"/>
                    <a:pt x="8695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403E3E"/>
              </a:solidFill>
              <a:prstDash val="solid"/>
              <a:round/>
            </a:ln>
          </p:spPr>
        </p:sp>
        <p:sp>
          <p:nvSpPr>
            <p:cNvPr id="45" name="TextBox 45"/>
            <p:cNvSpPr txBox="1"/>
            <p:nvPr/>
          </p:nvSpPr>
          <p:spPr>
            <a:xfrm>
              <a:off x="0" y="-38100"/>
              <a:ext cx="174424" cy="212017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2660"/>
                </a:lnSpc>
                <a:spcBef>
                  <a:spcPct val="0"/>
                </a:spcBef>
              </a:pPr>
              <a:r>
                <a:rPr lang="en-US" sz="1900" spc="-104">
                  <a:solidFill>
                    <a:srgbClr val="403E3E"/>
                  </a:solidFill>
                  <a:latin typeface="Mukti"/>
                  <a:ea typeface="Mukti"/>
                  <a:cs typeface="Mukti"/>
                  <a:sym typeface="Mukti"/>
                </a:rPr>
                <a:t>18</a:t>
              </a:r>
            </a:p>
          </p:txBody>
        </p:sp>
      </p:grpSp>
      <p:sp>
        <p:nvSpPr>
          <p:cNvPr id="46" name="TextBox 46"/>
          <p:cNvSpPr txBox="1"/>
          <p:nvPr/>
        </p:nvSpPr>
        <p:spPr>
          <a:xfrm>
            <a:off x="2410708" y="1674617"/>
            <a:ext cx="13466584" cy="8756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080"/>
              </a:lnSpc>
              <a:spcBef>
                <a:spcPct val="0"/>
              </a:spcBef>
            </a:pPr>
            <a:r>
              <a:rPr lang="en-US" sz="8000" spc="-176">
                <a:solidFill>
                  <a:srgbClr val="403E3E"/>
                </a:solidFill>
                <a:latin typeface="Arial Nova Light"/>
                <a:ea typeface="Arial Nova Light"/>
                <a:cs typeface="Arial Nova Light"/>
                <a:sym typeface="Arial Nova Light"/>
              </a:rPr>
              <a:t>TARGET AUDIENCE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12441436" y="4669012"/>
            <a:ext cx="5295092" cy="3044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1" lvl="1" indent="-215900" algn="just">
              <a:lnSpc>
                <a:spcPts val="2200"/>
              </a:lnSpc>
              <a:spcBef>
                <a:spcPct val="0"/>
              </a:spcBef>
              <a:buFont typeface="Arial"/>
              <a:buChar char="•"/>
            </a:pPr>
            <a:r>
              <a:rPr lang="en-US" sz="2000" spc="-110">
                <a:solidFill>
                  <a:srgbClr val="403E3E"/>
                </a:solidFill>
                <a:latin typeface="Mukti"/>
                <a:ea typeface="Mukti"/>
                <a:cs typeface="Mukti"/>
                <a:sym typeface="Mukti"/>
              </a:rPr>
              <a:t>Pu</a:t>
            </a:r>
            <a:r>
              <a:rPr lang="en-US" sz="2000" b="1" u="none" strike="noStrike" spc="-110">
                <a:solidFill>
                  <a:srgbClr val="403E3E"/>
                </a:solidFill>
                <a:latin typeface="Mukti"/>
                <a:ea typeface="Mukti"/>
                <a:cs typeface="Mukti"/>
                <a:sym typeface="Mukti"/>
              </a:rPr>
              <a:t>rchase mainly during sales seasons, holidays, and new collection launches.</a:t>
            </a:r>
          </a:p>
          <a:p>
            <a:pPr marL="431801" lvl="1" indent="-215900" algn="just">
              <a:lnSpc>
                <a:spcPts val="2200"/>
              </a:lnSpc>
              <a:spcBef>
                <a:spcPct val="0"/>
              </a:spcBef>
              <a:buFont typeface="Arial"/>
              <a:buChar char="•"/>
            </a:pPr>
            <a:r>
              <a:rPr lang="en-US" sz="2000" b="1" u="none" strike="noStrike" spc="-110">
                <a:solidFill>
                  <a:srgbClr val="403E3E"/>
                </a:solidFill>
                <a:latin typeface="Mukti"/>
                <a:ea typeface="Mukti"/>
                <a:cs typeface="Mukti"/>
                <a:sym typeface="Mukti"/>
              </a:rPr>
              <a:t>Engage most with brands through Instagram and Facebook.</a:t>
            </a:r>
          </a:p>
          <a:p>
            <a:pPr marL="431801" lvl="1" indent="-215900" algn="just">
              <a:lnSpc>
                <a:spcPts val="2200"/>
              </a:lnSpc>
              <a:spcBef>
                <a:spcPct val="0"/>
              </a:spcBef>
              <a:buFont typeface="Arial"/>
              <a:buChar char="•"/>
            </a:pPr>
            <a:r>
              <a:rPr lang="en-US" sz="2000" b="1" u="none" strike="noStrike" spc="-110">
                <a:solidFill>
                  <a:srgbClr val="403E3E"/>
                </a:solidFill>
                <a:latin typeface="Mukti"/>
                <a:ea typeface="Mukti"/>
                <a:cs typeface="Mukti"/>
                <a:sym typeface="Mukti"/>
              </a:rPr>
              <a:t>Prefer quick communication via WhatsApp or DMs.</a:t>
            </a:r>
          </a:p>
          <a:p>
            <a:pPr marL="431801" lvl="1" indent="-215900" algn="just">
              <a:lnSpc>
                <a:spcPts val="2200"/>
              </a:lnSpc>
              <a:spcBef>
                <a:spcPct val="0"/>
              </a:spcBef>
              <a:buFont typeface="Arial"/>
              <a:buChar char="•"/>
            </a:pPr>
            <a:r>
              <a:rPr lang="en-US" sz="2000" b="1" u="none" strike="noStrike" spc="-110">
                <a:solidFill>
                  <a:srgbClr val="403E3E"/>
                </a:solidFill>
                <a:latin typeface="Mukti"/>
                <a:ea typeface="Mukti"/>
                <a:cs typeface="Mukti"/>
                <a:sym typeface="Mukti"/>
              </a:rPr>
              <a:t>Love to see coordinated looks (matching shoes + bags).</a:t>
            </a:r>
          </a:p>
          <a:p>
            <a:pPr marL="431801" lvl="1" indent="-215900" algn="just">
              <a:lnSpc>
                <a:spcPts val="2200"/>
              </a:lnSpc>
              <a:spcBef>
                <a:spcPct val="0"/>
              </a:spcBef>
              <a:buFont typeface="Arial"/>
              <a:buChar char="•"/>
            </a:pPr>
            <a:r>
              <a:rPr lang="en-US" sz="2000" b="1" u="none" strike="noStrike" spc="-110">
                <a:solidFill>
                  <a:srgbClr val="403E3E"/>
                </a:solidFill>
                <a:latin typeface="Mukti"/>
                <a:ea typeface="Mukti"/>
                <a:cs typeface="Mukti"/>
                <a:sym typeface="Mukti"/>
              </a:rPr>
              <a:t>Often influenced by visuals, videos, and influencer content.</a:t>
            </a:r>
          </a:p>
          <a:p>
            <a:pPr marL="0" lvl="0" indent="0" algn="just">
              <a:lnSpc>
                <a:spcPts val="2200"/>
              </a:lnSpc>
              <a:spcBef>
                <a:spcPct val="0"/>
              </a:spcBef>
            </a:pPr>
            <a:endParaRPr lang="en-US" sz="2000" b="1" u="none" strike="noStrike" spc="-110">
              <a:solidFill>
                <a:srgbClr val="403E3E"/>
              </a:solidFill>
              <a:latin typeface="Mukti"/>
              <a:ea typeface="Mukti"/>
              <a:cs typeface="Mukti"/>
              <a:sym typeface="Mukti"/>
            </a:endParaRPr>
          </a:p>
        </p:txBody>
      </p:sp>
      <p:sp>
        <p:nvSpPr>
          <p:cNvPr id="48" name="TextBox 48"/>
          <p:cNvSpPr txBox="1"/>
          <p:nvPr/>
        </p:nvSpPr>
        <p:spPr>
          <a:xfrm>
            <a:off x="6755011" y="4714363"/>
            <a:ext cx="5192911" cy="2768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1" lvl="1" indent="-215900" algn="just">
              <a:lnSpc>
                <a:spcPts val="2200"/>
              </a:lnSpc>
              <a:spcBef>
                <a:spcPct val="0"/>
              </a:spcBef>
              <a:buFont typeface="Arial"/>
              <a:buChar char="•"/>
            </a:pPr>
            <a:r>
              <a:rPr lang="en-US" sz="2000" spc="-110">
                <a:solidFill>
                  <a:srgbClr val="403E3E"/>
                </a:solidFill>
                <a:latin typeface="Mukti"/>
                <a:ea typeface="Mukti"/>
                <a:cs typeface="Mukti"/>
                <a:sym typeface="Mukti"/>
              </a:rPr>
              <a:t>Fa</a:t>
            </a:r>
            <a:r>
              <a:rPr lang="en-US" sz="2000" b="1" u="none" strike="noStrike" spc="-110">
                <a:solidFill>
                  <a:srgbClr val="403E3E"/>
                </a:solidFill>
                <a:latin typeface="Mukti"/>
                <a:ea typeface="Mukti"/>
                <a:cs typeface="Mukti"/>
                <a:sym typeface="Mukti"/>
              </a:rPr>
              <a:t>shion-conscious individuals who care about how they look.</a:t>
            </a:r>
          </a:p>
          <a:p>
            <a:pPr marL="431801" lvl="1" indent="-215900" algn="just">
              <a:lnSpc>
                <a:spcPts val="2200"/>
              </a:lnSpc>
              <a:spcBef>
                <a:spcPct val="0"/>
              </a:spcBef>
              <a:buFont typeface="Arial"/>
              <a:buChar char="•"/>
            </a:pPr>
            <a:r>
              <a:rPr lang="en-US" sz="2000" b="1" u="none" strike="noStrike" spc="-110">
                <a:solidFill>
                  <a:srgbClr val="403E3E"/>
                </a:solidFill>
                <a:latin typeface="Mukti"/>
                <a:ea typeface="Mukti"/>
                <a:cs typeface="Mukti"/>
                <a:sym typeface="Mukti"/>
              </a:rPr>
              <a:t>Like to stay updated with local and international trends.</a:t>
            </a:r>
          </a:p>
          <a:p>
            <a:pPr marL="431801" lvl="1" indent="-215900" algn="just">
              <a:lnSpc>
                <a:spcPts val="2200"/>
              </a:lnSpc>
              <a:spcBef>
                <a:spcPct val="0"/>
              </a:spcBef>
              <a:buFont typeface="Arial"/>
              <a:buChar char="•"/>
            </a:pPr>
            <a:r>
              <a:rPr lang="en-US" sz="2000" b="1" u="none" strike="noStrike" spc="-110">
                <a:solidFill>
                  <a:srgbClr val="403E3E"/>
                </a:solidFill>
                <a:latin typeface="Mukti"/>
                <a:ea typeface="Mukti"/>
                <a:cs typeface="Mukti"/>
                <a:sym typeface="Mukti"/>
              </a:rPr>
              <a:t>Seek style and quality without overspending.</a:t>
            </a:r>
          </a:p>
          <a:p>
            <a:pPr marL="431801" lvl="1" indent="-215900" algn="just">
              <a:lnSpc>
                <a:spcPts val="2200"/>
              </a:lnSpc>
              <a:spcBef>
                <a:spcPct val="0"/>
              </a:spcBef>
              <a:buFont typeface="Arial"/>
              <a:buChar char="•"/>
            </a:pPr>
            <a:r>
              <a:rPr lang="en-US" sz="2000" b="1" u="none" strike="noStrike" spc="-110">
                <a:solidFill>
                  <a:srgbClr val="403E3E"/>
                </a:solidFill>
                <a:latin typeface="Mukti"/>
                <a:ea typeface="Mukti"/>
                <a:cs typeface="Mukti"/>
                <a:sym typeface="Mukti"/>
              </a:rPr>
              <a:t>View bags and shoes as a reflection of their personal style.</a:t>
            </a:r>
          </a:p>
          <a:p>
            <a:pPr marL="431801" lvl="1" indent="-215900" algn="just">
              <a:lnSpc>
                <a:spcPts val="2200"/>
              </a:lnSpc>
              <a:spcBef>
                <a:spcPct val="0"/>
              </a:spcBef>
              <a:buFont typeface="Arial"/>
              <a:buChar char="•"/>
            </a:pPr>
            <a:r>
              <a:rPr lang="en-US" sz="2000" b="1" u="none" strike="noStrike" spc="-110">
                <a:solidFill>
                  <a:srgbClr val="403E3E"/>
                </a:solidFill>
                <a:latin typeface="Mukti"/>
                <a:ea typeface="Mukti"/>
                <a:cs typeface="Mukti"/>
                <a:sym typeface="Mukti"/>
              </a:rPr>
              <a:t>Appreciate brands that feel authentic, elegant, and relatable.</a:t>
            </a:r>
          </a:p>
          <a:p>
            <a:pPr marL="0" lvl="0" indent="0" algn="just">
              <a:lnSpc>
                <a:spcPts val="2200"/>
              </a:lnSpc>
              <a:spcBef>
                <a:spcPct val="0"/>
              </a:spcBef>
            </a:pPr>
            <a:endParaRPr lang="en-US" sz="2000" b="1" u="none" strike="noStrike" spc="-110">
              <a:solidFill>
                <a:srgbClr val="403E3E"/>
              </a:solidFill>
              <a:latin typeface="Mukti"/>
              <a:ea typeface="Mukti"/>
              <a:cs typeface="Mukti"/>
              <a:sym typeface="Mukti"/>
            </a:endParaRPr>
          </a:p>
        </p:txBody>
      </p:sp>
      <p:sp>
        <p:nvSpPr>
          <p:cNvPr id="49" name="TextBox 49"/>
          <p:cNvSpPr txBox="1"/>
          <p:nvPr/>
        </p:nvSpPr>
        <p:spPr>
          <a:xfrm>
            <a:off x="13499355" y="314960"/>
            <a:ext cx="4237173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60"/>
              </a:lnSpc>
            </a:pPr>
            <a:r>
              <a:rPr lang="en-US" sz="1900" spc="-104">
                <a:solidFill>
                  <a:srgbClr val="403E3E"/>
                </a:solidFill>
                <a:latin typeface="Mukti"/>
                <a:ea typeface="Mukti"/>
                <a:cs typeface="Mukti"/>
                <a:sym typeface="Mukti"/>
              </a:rPr>
              <a:t>CREATIVE BRIEF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1333269" y="8034746"/>
            <a:ext cx="5235640" cy="6388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6872" lvl="1" indent="-248436" algn="just">
              <a:lnSpc>
                <a:spcPts val="2531"/>
              </a:lnSpc>
              <a:spcBef>
                <a:spcPct val="0"/>
              </a:spcBef>
              <a:buFont typeface="Arial"/>
              <a:buChar char="•"/>
            </a:pPr>
            <a:r>
              <a:rPr lang="en-US" sz="2301" spc="-126">
                <a:solidFill>
                  <a:srgbClr val="403E3E"/>
                </a:solidFill>
                <a:latin typeface="Mukti"/>
                <a:ea typeface="Mukti"/>
                <a:cs typeface="Mukti"/>
                <a:sym typeface="Mukti"/>
              </a:rPr>
              <a:t>M</a:t>
            </a:r>
            <a:r>
              <a:rPr lang="en-US" sz="2301" b="1" u="none" strike="noStrike" spc="-126">
                <a:solidFill>
                  <a:srgbClr val="403E3E"/>
                </a:solidFill>
                <a:latin typeface="Mukti"/>
                <a:ea typeface="Mukti"/>
                <a:cs typeface="Mukti"/>
                <a:sym typeface="Mukti"/>
              </a:rPr>
              <a:t>oderate — values quality at a fair price</a:t>
            </a:r>
          </a:p>
          <a:p>
            <a:pPr marL="0" lvl="0" indent="0" algn="just">
              <a:lnSpc>
                <a:spcPts val="2531"/>
              </a:lnSpc>
              <a:spcBef>
                <a:spcPct val="0"/>
              </a:spcBef>
            </a:pPr>
            <a:endParaRPr lang="en-US" sz="2301" b="1" u="none" strike="noStrike" spc="-126">
              <a:solidFill>
                <a:srgbClr val="403E3E"/>
              </a:solidFill>
              <a:latin typeface="Mukti"/>
              <a:ea typeface="Mukti"/>
              <a:cs typeface="Mukti"/>
              <a:sym typeface="Mukt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-612992" y="9244012"/>
            <a:ext cx="14138998" cy="4762"/>
          </a:xfrm>
          <a:prstGeom prst="line">
            <a:avLst/>
          </a:prstGeom>
          <a:ln w="9525" cap="flat">
            <a:solidFill>
              <a:srgbClr val="403E3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 flipV="1">
            <a:off x="-462152" y="1033462"/>
            <a:ext cx="19212305" cy="0"/>
          </a:xfrm>
          <a:prstGeom prst="line">
            <a:avLst/>
          </a:prstGeom>
          <a:ln w="9525" cap="flat">
            <a:solidFill>
              <a:srgbClr val="403E3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AutoShape 5"/>
          <p:cNvSpPr/>
          <p:nvPr/>
        </p:nvSpPr>
        <p:spPr>
          <a:xfrm>
            <a:off x="-439307" y="2924738"/>
            <a:ext cx="13965314" cy="0"/>
          </a:xfrm>
          <a:prstGeom prst="line">
            <a:avLst/>
          </a:prstGeom>
          <a:ln w="9525" cap="flat">
            <a:solidFill>
              <a:srgbClr val="403E3E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" name="Group 6"/>
          <p:cNvGrpSpPr/>
          <p:nvPr/>
        </p:nvGrpSpPr>
        <p:grpSpPr>
          <a:xfrm>
            <a:off x="251435" y="9507110"/>
            <a:ext cx="542093" cy="540520"/>
            <a:chOff x="0" y="0"/>
            <a:chExt cx="174424" cy="17391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74424" cy="173917"/>
            </a:xfrm>
            <a:custGeom>
              <a:avLst/>
              <a:gdLst/>
              <a:ahLst/>
              <a:cxnLst/>
              <a:rect l="l" t="t" r="r" b="b"/>
              <a:pathLst>
                <a:path w="174424" h="173917">
                  <a:moveTo>
                    <a:pt x="86959" y="0"/>
                  </a:moveTo>
                  <a:lnTo>
                    <a:pt x="87465" y="0"/>
                  </a:lnTo>
                  <a:cubicBezTo>
                    <a:pt x="110528" y="0"/>
                    <a:pt x="132646" y="9162"/>
                    <a:pt x="148954" y="25470"/>
                  </a:cubicBezTo>
                  <a:cubicBezTo>
                    <a:pt x="165262" y="41778"/>
                    <a:pt x="174424" y="63896"/>
                    <a:pt x="174424" y="86959"/>
                  </a:cubicBezTo>
                  <a:lnTo>
                    <a:pt x="174424" y="86959"/>
                  </a:lnTo>
                  <a:cubicBezTo>
                    <a:pt x="174424" y="134985"/>
                    <a:pt x="135491" y="173917"/>
                    <a:pt x="87465" y="173917"/>
                  </a:cubicBezTo>
                  <a:lnTo>
                    <a:pt x="86959" y="173917"/>
                  </a:lnTo>
                  <a:cubicBezTo>
                    <a:pt x="38933" y="173917"/>
                    <a:pt x="0" y="134985"/>
                    <a:pt x="0" y="86959"/>
                  </a:cubicBezTo>
                  <a:lnTo>
                    <a:pt x="0" y="86959"/>
                  </a:lnTo>
                  <a:cubicBezTo>
                    <a:pt x="0" y="38933"/>
                    <a:pt x="38933" y="0"/>
                    <a:pt x="8695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403E3E"/>
              </a:solidFill>
              <a:prstDash val="solid"/>
              <a:round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74424" cy="212017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2660"/>
                </a:lnSpc>
                <a:spcBef>
                  <a:spcPct val="0"/>
                </a:spcBef>
              </a:pPr>
              <a:r>
                <a:rPr lang="en-US" sz="1900" spc="-104">
                  <a:solidFill>
                    <a:srgbClr val="403E3E"/>
                  </a:solidFill>
                  <a:latin typeface="Mukti"/>
                  <a:ea typeface="Mukti"/>
                  <a:cs typeface="Mukti"/>
                  <a:sym typeface="Mukti"/>
                </a:rPr>
                <a:t>19</a:t>
              </a:r>
            </a:p>
          </p:txBody>
        </p:sp>
      </p:grpSp>
      <p:sp>
        <p:nvSpPr>
          <p:cNvPr id="9" name="Freeform 9"/>
          <p:cNvSpPr/>
          <p:nvPr/>
        </p:nvSpPr>
        <p:spPr>
          <a:xfrm>
            <a:off x="13891371" y="2796887"/>
            <a:ext cx="4235323" cy="6356958"/>
          </a:xfrm>
          <a:custGeom>
            <a:avLst/>
            <a:gdLst/>
            <a:ahLst/>
            <a:cxnLst/>
            <a:rect l="l" t="t" r="r" b="b"/>
            <a:pathLst>
              <a:path w="4235323" h="6356958">
                <a:moveTo>
                  <a:pt x="0" y="0"/>
                </a:moveTo>
                <a:lnTo>
                  <a:pt x="4235323" y="0"/>
                </a:lnTo>
                <a:lnTo>
                  <a:pt x="4235323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472970" y="1776301"/>
            <a:ext cx="16580368" cy="6300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23"/>
              </a:lnSpc>
            </a:pPr>
            <a:r>
              <a:rPr lang="en-US" sz="5820" spc="-128">
                <a:solidFill>
                  <a:srgbClr val="403E3E"/>
                </a:solidFill>
                <a:latin typeface="Arial Nova Light"/>
                <a:ea typeface="Arial Nova Light"/>
                <a:cs typeface="Arial Nova Light"/>
                <a:sym typeface="Arial Nova Light"/>
              </a:rPr>
              <a:t>USP (UNIQUE SELLING POINT)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499355" y="314960"/>
            <a:ext cx="4237173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60"/>
              </a:lnSpc>
            </a:pPr>
            <a:r>
              <a:rPr lang="en-US" sz="1900" spc="-104">
                <a:solidFill>
                  <a:srgbClr val="403E3E"/>
                </a:solidFill>
                <a:latin typeface="Mukti"/>
                <a:ea typeface="Mukti"/>
                <a:cs typeface="Mukti"/>
                <a:sym typeface="Mukti"/>
              </a:rPr>
              <a:t>CREATIVE BRIEF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72970" y="3607956"/>
            <a:ext cx="11857281" cy="60142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5294"/>
              </a:lnSpc>
              <a:spcBef>
                <a:spcPct val="0"/>
              </a:spcBef>
            </a:pPr>
            <a:r>
              <a:rPr lang="en-US" sz="4813" spc="-264">
                <a:solidFill>
                  <a:srgbClr val="403E3E"/>
                </a:solidFill>
                <a:latin typeface="Mukti"/>
                <a:ea typeface="Mukti"/>
                <a:cs typeface="Mukti"/>
                <a:sym typeface="Mukti"/>
              </a:rPr>
              <a:t>-Sa</a:t>
            </a:r>
            <a:r>
              <a:rPr lang="en-US" sz="4813" b="1" u="none" strike="noStrike" spc="-264">
                <a:solidFill>
                  <a:srgbClr val="403E3E"/>
                </a:solidFill>
                <a:latin typeface="Mukti"/>
                <a:ea typeface="Mukti"/>
                <a:cs typeface="Mukti"/>
                <a:sym typeface="Mukti"/>
              </a:rPr>
              <a:t>idaty provides the latest global fashion trends in handbags and shoes — high-quality, perfectly matched sets that allow every woman to feel elegant, confident, and fashionable without overspending.</a:t>
            </a:r>
          </a:p>
          <a:p>
            <a:pPr marL="0" lvl="0" indent="0" algn="just">
              <a:lnSpc>
                <a:spcPts val="5294"/>
              </a:lnSpc>
              <a:spcBef>
                <a:spcPct val="0"/>
              </a:spcBef>
            </a:pPr>
            <a:endParaRPr lang="en-US" sz="4813" b="1" u="none" strike="noStrike" spc="-264">
              <a:solidFill>
                <a:srgbClr val="403E3E"/>
              </a:solidFill>
              <a:latin typeface="Mukti"/>
              <a:ea typeface="Mukti"/>
              <a:cs typeface="Mukti"/>
              <a:sym typeface="Mukti"/>
            </a:endParaRPr>
          </a:p>
          <a:p>
            <a:pPr marL="0" lvl="0" indent="0" algn="just">
              <a:lnSpc>
                <a:spcPts val="5294"/>
              </a:lnSpc>
              <a:spcBef>
                <a:spcPct val="0"/>
              </a:spcBef>
            </a:pPr>
            <a:r>
              <a:rPr lang="en-US" sz="4813" b="1" u="none" strike="noStrike" spc="-264">
                <a:solidFill>
                  <a:srgbClr val="403E3E"/>
                </a:solidFill>
                <a:latin typeface="Mukti"/>
                <a:ea typeface="Mukti"/>
                <a:cs typeface="Mukti"/>
                <a:sym typeface="Mukti"/>
              </a:rPr>
              <a:t>-There’s no deposite </a:t>
            </a:r>
          </a:p>
          <a:p>
            <a:pPr marL="0" lvl="0" indent="0" algn="just">
              <a:lnSpc>
                <a:spcPts val="5294"/>
              </a:lnSpc>
              <a:spcBef>
                <a:spcPct val="0"/>
              </a:spcBef>
            </a:pPr>
            <a:endParaRPr lang="en-US" sz="4813" b="1" u="none" strike="noStrike" spc="-264">
              <a:solidFill>
                <a:srgbClr val="403E3E"/>
              </a:solidFill>
              <a:latin typeface="Mukti"/>
              <a:ea typeface="Mukti"/>
              <a:cs typeface="Mukti"/>
              <a:sym typeface="Mukti"/>
            </a:endParaRPr>
          </a:p>
          <a:p>
            <a:pPr marL="0" lvl="0" indent="0" algn="just">
              <a:lnSpc>
                <a:spcPts val="5294"/>
              </a:lnSpc>
              <a:spcBef>
                <a:spcPct val="0"/>
              </a:spcBef>
            </a:pPr>
            <a:endParaRPr lang="en-US" sz="4813" b="1" u="none" strike="noStrike" spc="-264">
              <a:solidFill>
                <a:srgbClr val="403E3E"/>
              </a:solidFill>
              <a:latin typeface="Mukti"/>
              <a:ea typeface="Mukti"/>
              <a:cs typeface="Mukti"/>
              <a:sym typeface="Mukt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8315343" y="9253537"/>
            <a:ext cx="10585649" cy="0"/>
          </a:xfrm>
          <a:prstGeom prst="line">
            <a:avLst/>
          </a:prstGeom>
          <a:ln w="9525" cap="flat">
            <a:solidFill>
              <a:srgbClr val="403E3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>
            <a:off x="8315343" y="1033462"/>
            <a:ext cx="10585649" cy="0"/>
          </a:xfrm>
          <a:prstGeom prst="line">
            <a:avLst/>
          </a:prstGeom>
          <a:ln w="9525" cap="flat">
            <a:solidFill>
              <a:srgbClr val="403E3E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5" name="Group 5"/>
          <p:cNvGrpSpPr/>
          <p:nvPr/>
        </p:nvGrpSpPr>
        <p:grpSpPr>
          <a:xfrm>
            <a:off x="251435" y="9507110"/>
            <a:ext cx="542093" cy="540520"/>
            <a:chOff x="0" y="0"/>
            <a:chExt cx="174424" cy="17391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74424" cy="173917"/>
            </a:xfrm>
            <a:custGeom>
              <a:avLst/>
              <a:gdLst/>
              <a:ahLst/>
              <a:cxnLst/>
              <a:rect l="l" t="t" r="r" b="b"/>
              <a:pathLst>
                <a:path w="174424" h="173917">
                  <a:moveTo>
                    <a:pt x="86959" y="0"/>
                  </a:moveTo>
                  <a:lnTo>
                    <a:pt x="87465" y="0"/>
                  </a:lnTo>
                  <a:cubicBezTo>
                    <a:pt x="110528" y="0"/>
                    <a:pt x="132646" y="9162"/>
                    <a:pt x="148954" y="25470"/>
                  </a:cubicBezTo>
                  <a:cubicBezTo>
                    <a:pt x="165262" y="41778"/>
                    <a:pt x="174424" y="63896"/>
                    <a:pt x="174424" y="86959"/>
                  </a:cubicBezTo>
                  <a:lnTo>
                    <a:pt x="174424" y="86959"/>
                  </a:lnTo>
                  <a:cubicBezTo>
                    <a:pt x="174424" y="134985"/>
                    <a:pt x="135491" y="173917"/>
                    <a:pt x="87465" y="173917"/>
                  </a:cubicBezTo>
                  <a:lnTo>
                    <a:pt x="86959" y="173917"/>
                  </a:lnTo>
                  <a:cubicBezTo>
                    <a:pt x="38933" y="173917"/>
                    <a:pt x="0" y="134985"/>
                    <a:pt x="0" y="86959"/>
                  </a:cubicBezTo>
                  <a:lnTo>
                    <a:pt x="0" y="86959"/>
                  </a:lnTo>
                  <a:cubicBezTo>
                    <a:pt x="0" y="38933"/>
                    <a:pt x="38933" y="0"/>
                    <a:pt x="8695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403E3E"/>
              </a:solidFill>
              <a:prstDash val="solid"/>
              <a:round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74424" cy="212017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2660"/>
                </a:lnSpc>
                <a:spcBef>
                  <a:spcPct val="0"/>
                </a:spcBef>
              </a:pPr>
              <a:r>
                <a:rPr lang="en-US" sz="1900" spc="-104">
                  <a:solidFill>
                    <a:srgbClr val="403E3E"/>
                  </a:solidFill>
                  <a:latin typeface="Mukti"/>
                  <a:ea typeface="Mukti"/>
                  <a:cs typeface="Mukti"/>
                  <a:sym typeface="Mukti"/>
                </a:rPr>
                <a:t>2</a:t>
              </a:r>
            </a:p>
          </p:txBody>
        </p:sp>
      </p:grpSp>
      <p:sp>
        <p:nvSpPr>
          <p:cNvPr id="8" name="Freeform 8"/>
          <p:cNvSpPr/>
          <p:nvPr/>
        </p:nvSpPr>
        <p:spPr>
          <a:xfrm>
            <a:off x="739101" y="989148"/>
            <a:ext cx="8404899" cy="8264389"/>
          </a:xfrm>
          <a:custGeom>
            <a:avLst/>
            <a:gdLst/>
            <a:ahLst/>
            <a:cxnLst/>
            <a:rect l="l" t="t" r="r" b="b"/>
            <a:pathLst>
              <a:path w="8404899" h="8264389">
                <a:moveTo>
                  <a:pt x="0" y="0"/>
                </a:moveTo>
                <a:lnTo>
                  <a:pt x="8404899" y="0"/>
                </a:lnTo>
                <a:lnTo>
                  <a:pt x="8404899" y="8264389"/>
                </a:lnTo>
                <a:lnTo>
                  <a:pt x="0" y="826438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6179" b="-26179"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9144000" y="1853637"/>
            <a:ext cx="4340774" cy="8756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080"/>
              </a:lnSpc>
            </a:pPr>
            <a:r>
              <a:rPr lang="en-US" sz="8000" spc="-176">
                <a:solidFill>
                  <a:srgbClr val="403E3E"/>
                </a:solidFill>
                <a:latin typeface="Arial Nova Light"/>
                <a:ea typeface="Arial Nova Light"/>
                <a:cs typeface="Arial Nova Light"/>
                <a:sym typeface="Arial Nova Light"/>
              </a:rPr>
              <a:t>AGENDA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934652" y="3230390"/>
            <a:ext cx="2347127" cy="397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079"/>
              </a:lnSpc>
              <a:spcBef>
                <a:spcPct val="0"/>
              </a:spcBef>
            </a:pPr>
            <a:r>
              <a:rPr lang="en-US" sz="2799" spc="-153">
                <a:solidFill>
                  <a:srgbClr val="403E3E"/>
                </a:solidFill>
                <a:latin typeface="Arial Nova Light"/>
                <a:ea typeface="Arial Nova Light"/>
                <a:cs typeface="Arial Nova Light"/>
                <a:sym typeface="Arial Nova Light"/>
              </a:rPr>
              <a:t>Brand Overview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934652" y="3890430"/>
            <a:ext cx="3318439" cy="397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079"/>
              </a:lnSpc>
              <a:spcBef>
                <a:spcPct val="0"/>
              </a:spcBef>
            </a:pPr>
            <a:r>
              <a:rPr lang="en-US" sz="2799" spc="-153">
                <a:solidFill>
                  <a:srgbClr val="403E3E"/>
                </a:solidFill>
                <a:latin typeface="Arial Nova Light"/>
                <a:ea typeface="Arial Nova Light"/>
                <a:cs typeface="Arial Nova Light"/>
                <a:sym typeface="Arial Nova Light"/>
              </a:rPr>
              <a:t>Business model Canvas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934652" y="4611790"/>
            <a:ext cx="956383" cy="397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079"/>
              </a:lnSpc>
              <a:spcBef>
                <a:spcPct val="0"/>
              </a:spcBef>
            </a:pPr>
            <a:r>
              <a:rPr lang="en-US" sz="2799" spc="-153">
                <a:solidFill>
                  <a:srgbClr val="403E3E"/>
                </a:solidFill>
                <a:latin typeface="Arial Nova Light"/>
                <a:ea typeface="Arial Nova Light"/>
                <a:cs typeface="Arial Nova Light"/>
                <a:sym typeface="Arial Nova Light"/>
              </a:rPr>
              <a:t>Sostac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934652" y="5244955"/>
            <a:ext cx="2899009" cy="397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079"/>
              </a:lnSpc>
              <a:spcBef>
                <a:spcPct val="0"/>
              </a:spcBef>
            </a:pPr>
            <a:r>
              <a:rPr lang="en-US" sz="2799" spc="-153">
                <a:solidFill>
                  <a:srgbClr val="403E3E"/>
                </a:solidFill>
                <a:latin typeface="Arial Nova Light"/>
                <a:ea typeface="Arial Nova Light"/>
                <a:cs typeface="Arial Nova Light"/>
                <a:sym typeface="Arial Nova Light"/>
              </a:rPr>
              <a:t>Implementation Plan 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894905" y="6731772"/>
            <a:ext cx="2838964" cy="397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079"/>
              </a:lnSpc>
              <a:spcBef>
                <a:spcPct val="0"/>
              </a:spcBef>
            </a:pPr>
            <a:r>
              <a:rPr lang="en-US" sz="2799" spc="-153">
                <a:solidFill>
                  <a:srgbClr val="403E3E"/>
                </a:solidFill>
                <a:latin typeface="Arial Nova Light"/>
                <a:ea typeface="Arial Nova Light"/>
                <a:cs typeface="Arial Nova Light"/>
                <a:sym typeface="Arial Nova Light"/>
              </a:rPr>
              <a:t>Recommendations 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934652" y="6010413"/>
            <a:ext cx="1309588" cy="397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079"/>
              </a:lnSpc>
              <a:spcBef>
                <a:spcPct val="0"/>
              </a:spcBef>
            </a:pPr>
            <a:r>
              <a:rPr lang="en-US" sz="2799" spc="-153">
                <a:solidFill>
                  <a:srgbClr val="403E3E"/>
                </a:solidFill>
                <a:latin typeface="Arial Nova Light"/>
                <a:ea typeface="Arial Nova Light"/>
                <a:cs typeface="Arial Nova Light"/>
                <a:sym typeface="Arial Nova Light"/>
              </a:rPr>
              <a:t>Analysis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3499355" y="314960"/>
            <a:ext cx="4237173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60"/>
              </a:lnSpc>
            </a:pPr>
            <a:r>
              <a:rPr lang="en-US" sz="1900" spc="-104">
                <a:solidFill>
                  <a:srgbClr val="403E3E"/>
                </a:solidFill>
                <a:latin typeface="Mukti"/>
                <a:ea typeface="Mukti"/>
                <a:cs typeface="Mukti"/>
                <a:sym typeface="Mukti"/>
              </a:rPr>
              <a:t>CREATIVE BRIEF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-612992" y="9244012"/>
            <a:ext cx="14138998" cy="4762"/>
          </a:xfrm>
          <a:prstGeom prst="line">
            <a:avLst/>
          </a:prstGeom>
          <a:ln w="9525" cap="flat">
            <a:solidFill>
              <a:srgbClr val="403E3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 flipV="1">
            <a:off x="-462152" y="1033462"/>
            <a:ext cx="19212305" cy="0"/>
          </a:xfrm>
          <a:prstGeom prst="line">
            <a:avLst/>
          </a:prstGeom>
          <a:ln w="9525" cap="flat">
            <a:solidFill>
              <a:srgbClr val="403E3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AutoShape 5"/>
          <p:cNvSpPr/>
          <p:nvPr/>
        </p:nvSpPr>
        <p:spPr>
          <a:xfrm>
            <a:off x="-439307" y="2924738"/>
            <a:ext cx="13965314" cy="0"/>
          </a:xfrm>
          <a:prstGeom prst="line">
            <a:avLst/>
          </a:prstGeom>
          <a:ln w="9525" cap="flat">
            <a:solidFill>
              <a:srgbClr val="403E3E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" name="Group 6"/>
          <p:cNvGrpSpPr/>
          <p:nvPr/>
        </p:nvGrpSpPr>
        <p:grpSpPr>
          <a:xfrm>
            <a:off x="251435" y="9507110"/>
            <a:ext cx="542093" cy="540520"/>
            <a:chOff x="0" y="0"/>
            <a:chExt cx="174424" cy="17391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74424" cy="173917"/>
            </a:xfrm>
            <a:custGeom>
              <a:avLst/>
              <a:gdLst/>
              <a:ahLst/>
              <a:cxnLst/>
              <a:rect l="l" t="t" r="r" b="b"/>
              <a:pathLst>
                <a:path w="174424" h="173917">
                  <a:moveTo>
                    <a:pt x="86959" y="0"/>
                  </a:moveTo>
                  <a:lnTo>
                    <a:pt x="87465" y="0"/>
                  </a:lnTo>
                  <a:cubicBezTo>
                    <a:pt x="110528" y="0"/>
                    <a:pt x="132646" y="9162"/>
                    <a:pt x="148954" y="25470"/>
                  </a:cubicBezTo>
                  <a:cubicBezTo>
                    <a:pt x="165262" y="41778"/>
                    <a:pt x="174424" y="63896"/>
                    <a:pt x="174424" y="86959"/>
                  </a:cubicBezTo>
                  <a:lnTo>
                    <a:pt x="174424" y="86959"/>
                  </a:lnTo>
                  <a:cubicBezTo>
                    <a:pt x="174424" y="134985"/>
                    <a:pt x="135491" y="173917"/>
                    <a:pt x="87465" y="173917"/>
                  </a:cubicBezTo>
                  <a:lnTo>
                    <a:pt x="86959" y="173917"/>
                  </a:lnTo>
                  <a:cubicBezTo>
                    <a:pt x="38933" y="173917"/>
                    <a:pt x="0" y="134985"/>
                    <a:pt x="0" y="86959"/>
                  </a:cubicBezTo>
                  <a:lnTo>
                    <a:pt x="0" y="86959"/>
                  </a:lnTo>
                  <a:cubicBezTo>
                    <a:pt x="0" y="38933"/>
                    <a:pt x="38933" y="0"/>
                    <a:pt x="8695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403E3E"/>
              </a:solidFill>
              <a:prstDash val="solid"/>
              <a:round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74424" cy="212017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2660"/>
                </a:lnSpc>
                <a:spcBef>
                  <a:spcPct val="0"/>
                </a:spcBef>
              </a:pPr>
              <a:r>
                <a:rPr lang="en-US" sz="1900" spc="-104">
                  <a:solidFill>
                    <a:srgbClr val="403E3E"/>
                  </a:solidFill>
                  <a:latin typeface="Mukti"/>
                  <a:ea typeface="Mukti"/>
                  <a:cs typeface="Mukti"/>
                  <a:sym typeface="Mukti"/>
                </a:rPr>
                <a:t>20</a:t>
              </a:r>
            </a:p>
          </p:txBody>
        </p:sp>
      </p:grpSp>
      <p:sp>
        <p:nvSpPr>
          <p:cNvPr id="9" name="Freeform 9"/>
          <p:cNvSpPr/>
          <p:nvPr/>
        </p:nvSpPr>
        <p:spPr>
          <a:xfrm>
            <a:off x="13526006" y="2924738"/>
            <a:ext cx="4761994" cy="5825403"/>
          </a:xfrm>
          <a:custGeom>
            <a:avLst/>
            <a:gdLst/>
            <a:ahLst/>
            <a:cxnLst/>
            <a:rect l="l" t="t" r="r" b="b"/>
            <a:pathLst>
              <a:path w="4761994" h="5825403">
                <a:moveTo>
                  <a:pt x="0" y="0"/>
                </a:moveTo>
                <a:lnTo>
                  <a:pt x="4761994" y="0"/>
                </a:lnTo>
                <a:lnTo>
                  <a:pt x="4761994" y="5825404"/>
                </a:lnTo>
                <a:lnTo>
                  <a:pt x="0" y="58254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83611"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472970" y="1776301"/>
            <a:ext cx="16580368" cy="6389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423"/>
              </a:lnSpc>
              <a:spcBef>
                <a:spcPct val="0"/>
              </a:spcBef>
            </a:pPr>
            <a:r>
              <a:rPr lang="en-US" sz="5820" spc="-128">
                <a:solidFill>
                  <a:srgbClr val="403E3E"/>
                </a:solidFill>
                <a:latin typeface="Arial Nova Light"/>
                <a:ea typeface="Arial Nova Light"/>
                <a:cs typeface="Arial Nova Light"/>
                <a:sym typeface="Arial Nova Light"/>
              </a:rPr>
              <a:t> VALUE PROPOSITION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499355" y="314960"/>
            <a:ext cx="4237173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60"/>
              </a:lnSpc>
            </a:pPr>
            <a:r>
              <a:rPr lang="en-US" sz="1900" spc="-104">
                <a:solidFill>
                  <a:srgbClr val="403E3E"/>
                </a:solidFill>
                <a:latin typeface="Mukti"/>
                <a:ea typeface="Mukti"/>
                <a:cs typeface="Mukti"/>
                <a:sym typeface="Mukti"/>
              </a:rPr>
              <a:t>CREATIVE BRIEF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72970" y="4158239"/>
            <a:ext cx="12261552" cy="31535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4190"/>
              </a:lnSpc>
              <a:spcBef>
                <a:spcPct val="0"/>
              </a:spcBef>
            </a:pPr>
            <a:r>
              <a:rPr lang="en-US" sz="3809" spc="-209">
                <a:solidFill>
                  <a:srgbClr val="403E3E"/>
                </a:solidFill>
                <a:latin typeface="Mukti"/>
                <a:ea typeface="Mukti"/>
                <a:cs typeface="Mukti"/>
                <a:sym typeface="Mukti"/>
              </a:rPr>
              <a:t>-Aff</a:t>
            </a:r>
            <a:r>
              <a:rPr lang="en-US" sz="3809" b="1" u="none" strike="noStrike" spc="-209">
                <a:solidFill>
                  <a:srgbClr val="403E3E"/>
                </a:solidFill>
                <a:latin typeface="Mukti"/>
                <a:ea typeface="Mukti"/>
                <a:cs typeface="Mukti"/>
                <a:sym typeface="Mukti"/>
              </a:rPr>
              <a:t>ordable elegance with Perfect quality.” Saidaty offers coordinated, trendy, and premium-looking products that enable women to express their personal style confidently while maintaining a reasonable budget.</a:t>
            </a:r>
          </a:p>
          <a:p>
            <a:pPr marL="0" lvl="0" indent="0" algn="just">
              <a:lnSpc>
                <a:spcPts val="4190"/>
              </a:lnSpc>
              <a:spcBef>
                <a:spcPct val="0"/>
              </a:spcBef>
            </a:pPr>
            <a:endParaRPr lang="en-US" sz="3809" b="1" u="none" strike="noStrike" spc="-209">
              <a:solidFill>
                <a:srgbClr val="403E3E"/>
              </a:solidFill>
              <a:latin typeface="Mukti"/>
              <a:ea typeface="Mukti"/>
              <a:cs typeface="Mukti"/>
              <a:sym typeface="Mukti"/>
            </a:endParaRPr>
          </a:p>
          <a:p>
            <a:pPr marL="0" lvl="0" indent="0" algn="just">
              <a:lnSpc>
                <a:spcPts val="4190"/>
              </a:lnSpc>
              <a:spcBef>
                <a:spcPct val="0"/>
              </a:spcBef>
            </a:pPr>
            <a:endParaRPr lang="en-US" sz="3809" b="1" u="none" strike="noStrike" spc="-209">
              <a:solidFill>
                <a:srgbClr val="403E3E"/>
              </a:solidFill>
              <a:latin typeface="Mukti"/>
              <a:ea typeface="Mukti"/>
              <a:cs typeface="Mukti"/>
              <a:sym typeface="Mukt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C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612992" y="9244012"/>
            <a:ext cx="14138998" cy="4762"/>
          </a:xfrm>
          <a:prstGeom prst="line">
            <a:avLst/>
          </a:prstGeom>
          <a:ln w="9525" cap="flat">
            <a:solidFill>
              <a:srgbClr val="403E3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 flipV="1">
            <a:off x="-462152" y="1033462"/>
            <a:ext cx="19212305" cy="0"/>
          </a:xfrm>
          <a:prstGeom prst="line">
            <a:avLst/>
          </a:prstGeom>
          <a:ln w="9525" cap="flat">
            <a:solidFill>
              <a:srgbClr val="403E3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>
            <a:off x="-439307" y="2924738"/>
            <a:ext cx="13965314" cy="0"/>
          </a:xfrm>
          <a:prstGeom prst="line">
            <a:avLst/>
          </a:prstGeom>
          <a:ln w="9525" cap="flat">
            <a:solidFill>
              <a:srgbClr val="403E3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Freeform 5"/>
          <p:cNvSpPr/>
          <p:nvPr/>
        </p:nvSpPr>
        <p:spPr>
          <a:xfrm>
            <a:off x="12784034" y="2905688"/>
            <a:ext cx="4952494" cy="6338324"/>
          </a:xfrm>
          <a:custGeom>
            <a:avLst/>
            <a:gdLst/>
            <a:ahLst/>
            <a:cxnLst/>
            <a:rect l="l" t="t" r="r" b="b"/>
            <a:pathLst>
              <a:path w="4952494" h="6338324">
                <a:moveTo>
                  <a:pt x="0" y="0"/>
                </a:moveTo>
                <a:lnTo>
                  <a:pt x="4952494" y="0"/>
                </a:lnTo>
                <a:lnTo>
                  <a:pt x="4952494" y="6338324"/>
                </a:lnTo>
                <a:lnTo>
                  <a:pt x="0" y="63383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4930" b="-34930"/>
            </a:stretch>
          </a:blipFill>
          <a:ln w="9525" cap="sq">
            <a:solidFill>
              <a:srgbClr val="403E3E"/>
            </a:solidFill>
            <a:prstDash val="solid"/>
            <a:miter/>
          </a:ln>
        </p:spPr>
      </p:sp>
      <p:grpSp>
        <p:nvGrpSpPr>
          <p:cNvPr id="6" name="Group 6"/>
          <p:cNvGrpSpPr/>
          <p:nvPr/>
        </p:nvGrpSpPr>
        <p:grpSpPr>
          <a:xfrm>
            <a:off x="251435" y="9507110"/>
            <a:ext cx="542093" cy="540520"/>
            <a:chOff x="0" y="0"/>
            <a:chExt cx="174424" cy="17391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74424" cy="173917"/>
            </a:xfrm>
            <a:custGeom>
              <a:avLst/>
              <a:gdLst/>
              <a:ahLst/>
              <a:cxnLst/>
              <a:rect l="l" t="t" r="r" b="b"/>
              <a:pathLst>
                <a:path w="174424" h="173917">
                  <a:moveTo>
                    <a:pt x="86959" y="0"/>
                  </a:moveTo>
                  <a:lnTo>
                    <a:pt x="87465" y="0"/>
                  </a:lnTo>
                  <a:cubicBezTo>
                    <a:pt x="110528" y="0"/>
                    <a:pt x="132646" y="9162"/>
                    <a:pt x="148954" y="25470"/>
                  </a:cubicBezTo>
                  <a:cubicBezTo>
                    <a:pt x="165262" y="41778"/>
                    <a:pt x="174424" y="63896"/>
                    <a:pt x="174424" y="86959"/>
                  </a:cubicBezTo>
                  <a:lnTo>
                    <a:pt x="174424" y="86959"/>
                  </a:lnTo>
                  <a:cubicBezTo>
                    <a:pt x="174424" y="134985"/>
                    <a:pt x="135491" y="173917"/>
                    <a:pt x="87465" y="173917"/>
                  </a:cubicBezTo>
                  <a:lnTo>
                    <a:pt x="86959" y="173917"/>
                  </a:lnTo>
                  <a:cubicBezTo>
                    <a:pt x="38933" y="173917"/>
                    <a:pt x="0" y="134985"/>
                    <a:pt x="0" y="86959"/>
                  </a:cubicBezTo>
                  <a:lnTo>
                    <a:pt x="0" y="86959"/>
                  </a:lnTo>
                  <a:cubicBezTo>
                    <a:pt x="0" y="38933"/>
                    <a:pt x="38933" y="0"/>
                    <a:pt x="8695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403E3E"/>
              </a:solidFill>
              <a:prstDash val="solid"/>
              <a:round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74424" cy="212017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2660"/>
                </a:lnSpc>
                <a:spcBef>
                  <a:spcPct val="0"/>
                </a:spcBef>
              </a:pPr>
              <a:r>
                <a:rPr lang="en-US" sz="1900" spc="-104">
                  <a:solidFill>
                    <a:srgbClr val="403E3E"/>
                  </a:solidFill>
                  <a:latin typeface="Mukti"/>
                  <a:ea typeface="Mukti"/>
                  <a:cs typeface="Mukti"/>
                  <a:sym typeface="Mukti"/>
                </a:rPr>
                <a:t>21</a:t>
              </a: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472970" y="1776301"/>
            <a:ext cx="16580368" cy="6389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423"/>
              </a:lnSpc>
              <a:spcBef>
                <a:spcPct val="0"/>
              </a:spcBef>
            </a:pPr>
            <a:r>
              <a:rPr lang="en-US" sz="5820" spc="-128">
                <a:solidFill>
                  <a:srgbClr val="403E3E"/>
                </a:solidFill>
                <a:latin typeface="Arial Nova Light"/>
                <a:ea typeface="Arial Nova Light"/>
                <a:cs typeface="Arial Nova Light"/>
                <a:sym typeface="Arial Nova Light"/>
              </a:rPr>
              <a:t>POSITIONING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499355" y="314960"/>
            <a:ext cx="4237173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60"/>
              </a:lnSpc>
            </a:pPr>
            <a:r>
              <a:rPr lang="en-US" sz="1900" spc="-104">
                <a:solidFill>
                  <a:srgbClr val="403E3E"/>
                </a:solidFill>
                <a:latin typeface="Mukti"/>
                <a:ea typeface="Mukti"/>
                <a:cs typeface="Mukti"/>
                <a:sym typeface="Mukti"/>
              </a:rPr>
              <a:t>CREATIVE BRIEF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61925" y="4553543"/>
            <a:ext cx="12020781" cy="30997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4341"/>
              </a:lnSpc>
              <a:spcBef>
                <a:spcPct val="0"/>
              </a:spcBef>
            </a:pPr>
            <a:r>
              <a:rPr lang="en-US" sz="3946" spc="-217">
                <a:solidFill>
                  <a:srgbClr val="403E3E"/>
                </a:solidFill>
                <a:latin typeface="Mukti"/>
                <a:ea typeface="Mukti"/>
                <a:cs typeface="Mukti"/>
                <a:sym typeface="Mukti"/>
              </a:rPr>
              <a:t>Saidaty is positioned as an aff</a:t>
            </a:r>
            <a:r>
              <a:rPr lang="en-US" sz="3946" b="1" u="none" strike="noStrike" spc="-217">
                <a:solidFill>
                  <a:srgbClr val="403E3E"/>
                </a:solidFill>
                <a:latin typeface="Mukti"/>
                <a:ea typeface="Mukti"/>
                <a:cs typeface="Mukti"/>
                <a:sym typeface="Mukti"/>
              </a:rPr>
              <a:t>ordable fashion boutique that combines elegance, quality, and trendiness. The brand bridges the gap between Smart fashion and local affordability, ensuring every woman has access to international style and high-quality craftsmanship.</a:t>
            </a:r>
          </a:p>
          <a:p>
            <a:pPr marL="0" lvl="0" indent="0" algn="just">
              <a:lnSpc>
                <a:spcPts val="2868"/>
              </a:lnSpc>
              <a:spcBef>
                <a:spcPct val="0"/>
              </a:spcBef>
            </a:pPr>
            <a:endParaRPr lang="en-US" sz="3946" b="1" u="none" strike="noStrike" spc="-217">
              <a:solidFill>
                <a:srgbClr val="403E3E"/>
              </a:solidFill>
              <a:latin typeface="Mukti"/>
              <a:ea typeface="Mukti"/>
              <a:cs typeface="Mukti"/>
              <a:sym typeface="Mukt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-612992" y="9253537"/>
            <a:ext cx="13592718" cy="0"/>
          </a:xfrm>
          <a:prstGeom prst="line">
            <a:avLst/>
          </a:prstGeom>
          <a:ln w="9525" cap="flat">
            <a:solidFill>
              <a:srgbClr val="403E3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12979726" y="1028700"/>
            <a:ext cx="5430802" cy="8229600"/>
          </a:xfrm>
          <a:custGeom>
            <a:avLst/>
            <a:gdLst/>
            <a:ahLst/>
            <a:cxnLst/>
            <a:rect l="l" t="t" r="r" b="b"/>
            <a:pathLst>
              <a:path w="5430802" h="8229600">
                <a:moveTo>
                  <a:pt x="0" y="0"/>
                </a:moveTo>
                <a:lnTo>
                  <a:pt x="5430802" y="0"/>
                </a:lnTo>
                <a:lnTo>
                  <a:pt x="543080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9883" b="-33575"/>
            </a:stretch>
          </a:blipFill>
          <a:ln w="9525" cap="sq">
            <a:solidFill>
              <a:srgbClr val="403E3E"/>
            </a:solidFill>
            <a:prstDash val="solid"/>
            <a:miter/>
          </a:ln>
        </p:spPr>
      </p:sp>
      <p:sp>
        <p:nvSpPr>
          <p:cNvPr id="5" name="AutoShape 5"/>
          <p:cNvSpPr/>
          <p:nvPr/>
        </p:nvSpPr>
        <p:spPr>
          <a:xfrm>
            <a:off x="-462152" y="1033462"/>
            <a:ext cx="13441879" cy="0"/>
          </a:xfrm>
          <a:prstGeom prst="line">
            <a:avLst/>
          </a:prstGeom>
          <a:ln w="9525" cap="flat">
            <a:solidFill>
              <a:srgbClr val="403E3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6"/>
          <p:cNvSpPr/>
          <p:nvPr/>
        </p:nvSpPr>
        <p:spPr>
          <a:xfrm>
            <a:off x="-447593" y="2924738"/>
            <a:ext cx="13427320" cy="0"/>
          </a:xfrm>
          <a:prstGeom prst="line">
            <a:avLst/>
          </a:prstGeom>
          <a:ln w="9525" cap="flat">
            <a:solidFill>
              <a:srgbClr val="403E3E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7" name="Group 7"/>
          <p:cNvGrpSpPr/>
          <p:nvPr/>
        </p:nvGrpSpPr>
        <p:grpSpPr>
          <a:xfrm>
            <a:off x="6300229" y="3321809"/>
            <a:ext cx="2719626" cy="795926"/>
            <a:chOff x="0" y="0"/>
            <a:chExt cx="875065" cy="25609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75065" cy="256097"/>
            </a:xfrm>
            <a:custGeom>
              <a:avLst/>
              <a:gdLst/>
              <a:ahLst/>
              <a:cxnLst/>
              <a:rect l="l" t="t" r="r" b="b"/>
              <a:pathLst>
                <a:path w="875065" h="256097">
                  <a:moveTo>
                    <a:pt x="128048" y="0"/>
                  </a:moveTo>
                  <a:lnTo>
                    <a:pt x="747017" y="0"/>
                  </a:lnTo>
                  <a:cubicBezTo>
                    <a:pt x="780978" y="0"/>
                    <a:pt x="813547" y="13491"/>
                    <a:pt x="837561" y="37504"/>
                  </a:cubicBezTo>
                  <a:cubicBezTo>
                    <a:pt x="861575" y="61518"/>
                    <a:pt x="875065" y="94088"/>
                    <a:pt x="875065" y="128048"/>
                  </a:cubicBezTo>
                  <a:lnTo>
                    <a:pt x="875065" y="128048"/>
                  </a:lnTo>
                  <a:cubicBezTo>
                    <a:pt x="875065" y="162009"/>
                    <a:pt x="861575" y="194578"/>
                    <a:pt x="837561" y="218592"/>
                  </a:cubicBezTo>
                  <a:cubicBezTo>
                    <a:pt x="813547" y="242606"/>
                    <a:pt x="780978" y="256097"/>
                    <a:pt x="747017" y="256097"/>
                  </a:cubicBezTo>
                  <a:lnTo>
                    <a:pt x="128048" y="256097"/>
                  </a:lnTo>
                  <a:cubicBezTo>
                    <a:pt x="94088" y="256097"/>
                    <a:pt x="61518" y="242606"/>
                    <a:pt x="37504" y="218592"/>
                  </a:cubicBezTo>
                  <a:cubicBezTo>
                    <a:pt x="13491" y="194578"/>
                    <a:pt x="0" y="162009"/>
                    <a:pt x="0" y="128048"/>
                  </a:cubicBezTo>
                  <a:lnTo>
                    <a:pt x="0" y="128048"/>
                  </a:lnTo>
                  <a:cubicBezTo>
                    <a:pt x="0" y="94088"/>
                    <a:pt x="13491" y="61518"/>
                    <a:pt x="37504" y="37504"/>
                  </a:cubicBezTo>
                  <a:cubicBezTo>
                    <a:pt x="61518" y="13491"/>
                    <a:pt x="94088" y="0"/>
                    <a:pt x="12804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403E3E"/>
              </a:solidFill>
              <a:prstDash val="solid"/>
              <a:round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875065" cy="2941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r>
                <a:rPr lang="en-US" sz="1999" b="1" spc="-43">
                  <a:solidFill>
                    <a:srgbClr val="403E3E"/>
                  </a:solidFill>
                  <a:latin typeface="Arial Nova Bold"/>
                  <a:ea typeface="Arial Nova Bold"/>
                  <a:cs typeface="Arial Nova Bold"/>
                  <a:sym typeface="Arial Nova Bold"/>
                </a:rPr>
                <a:t>PLACE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3346124" y="3321809"/>
            <a:ext cx="2774572" cy="795926"/>
            <a:chOff x="0" y="0"/>
            <a:chExt cx="892745" cy="256097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92745" cy="256097"/>
            </a:xfrm>
            <a:custGeom>
              <a:avLst/>
              <a:gdLst/>
              <a:ahLst/>
              <a:cxnLst/>
              <a:rect l="l" t="t" r="r" b="b"/>
              <a:pathLst>
                <a:path w="892745" h="256097">
                  <a:moveTo>
                    <a:pt x="128048" y="0"/>
                  </a:moveTo>
                  <a:lnTo>
                    <a:pt x="764696" y="0"/>
                  </a:lnTo>
                  <a:cubicBezTo>
                    <a:pt x="798657" y="0"/>
                    <a:pt x="831227" y="13491"/>
                    <a:pt x="855240" y="37504"/>
                  </a:cubicBezTo>
                  <a:cubicBezTo>
                    <a:pt x="879254" y="61518"/>
                    <a:pt x="892745" y="94088"/>
                    <a:pt x="892745" y="128048"/>
                  </a:cubicBezTo>
                  <a:lnTo>
                    <a:pt x="892745" y="128048"/>
                  </a:lnTo>
                  <a:cubicBezTo>
                    <a:pt x="892745" y="198767"/>
                    <a:pt x="835416" y="256097"/>
                    <a:pt x="764696" y="256097"/>
                  </a:cubicBezTo>
                  <a:lnTo>
                    <a:pt x="128048" y="256097"/>
                  </a:lnTo>
                  <a:cubicBezTo>
                    <a:pt x="94088" y="256097"/>
                    <a:pt x="61518" y="242606"/>
                    <a:pt x="37504" y="218592"/>
                  </a:cubicBezTo>
                  <a:cubicBezTo>
                    <a:pt x="13491" y="194578"/>
                    <a:pt x="0" y="162009"/>
                    <a:pt x="0" y="128048"/>
                  </a:cubicBezTo>
                  <a:lnTo>
                    <a:pt x="0" y="128048"/>
                  </a:lnTo>
                  <a:cubicBezTo>
                    <a:pt x="0" y="94088"/>
                    <a:pt x="13491" y="61518"/>
                    <a:pt x="37504" y="37504"/>
                  </a:cubicBezTo>
                  <a:cubicBezTo>
                    <a:pt x="61518" y="13491"/>
                    <a:pt x="94088" y="0"/>
                    <a:pt x="12804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403E3E"/>
              </a:solidFill>
              <a:prstDash val="solid"/>
              <a:round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892745" cy="2941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r>
                <a:rPr lang="en-US" sz="1999" b="1" spc="-43">
                  <a:solidFill>
                    <a:srgbClr val="403E3E"/>
                  </a:solidFill>
                  <a:latin typeface="Arial Nova Bold"/>
                  <a:ea typeface="Arial Nova Bold"/>
                  <a:cs typeface="Arial Nova Bold"/>
                  <a:sym typeface="Arial Nova Bold"/>
                </a:rPr>
                <a:t>PRICE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028700" y="3321809"/>
            <a:ext cx="2137890" cy="795926"/>
            <a:chOff x="0" y="0"/>
            <a:chExt cx="687886" cy="256097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87886" cy="256097"/>
            </a:xfrm>
            <a:custGeom>
              <a:avLst/>
              <a:gdLst/>
              <a:ahLst/>
              <a:cxnLst/>
              <a:rect l="l" t="t" r="r" b="b"/>
              <a:pathLst>
                <a:path w="687886" h="256097">
                  <a:moveTo>
                    <a:pt x="128048" y="0"/>
                  </a:moveTo>
                  <a:lnTo>
                    <a:pt x="559838" y="0"/>
                  </a:lnTo>
                  <a:cubicBezTo>
                    <a:pt x="593799" y="0"/>
                    <a:pt x="626368" y="13491"/>
                    <a:pt x="650382" y="37504"/>
                  </a:cubicBezTo>
                  <a:cubicBezTo>
                    <a:pt x="674396" y="61518"/>
                    <a:pt x="687886" y="94088"/>
                    <a:pt x="687886" y="128048"/>
                  </a:cubicBezTo>
                  <a:lnTo>
                    <a:pt x="687886" y="128048"/>
                  </a:lnTo>
                  <a:cubicBezTo>
                    <a:pt x="687886" y="198767"/>
                    <a:pt x="630557" y="256097"/>
                    <a:pt x="559838" y="256097"/>
                  </a:cubicBezTo>
                  <a:lnTo>
                    <a:pt x="128048" y="256097"/>
                  </a:lnTo>
                  <a:cubicBezTo>
                    <a:pt x="94088" y="256097"/>
                    <a:pt x="61518" y="242606"/>
                    <a:pt x="37504" y="218592"/>
                  </a:cubicBezTo>
                  <a:cubicBezTo>
                    <a:pt x="13491" y="194578"/>
                    <a:pt x="0" y="162009"/>
                    <a:pt x="0" y="128048"/>
                  </a:cubicBezTo>
                  <a:lnTo>
                    <a:pt x="0" y="128048"/>
                  </a:lnTo>
                  <a:cubicBezTo>
                    <a:pt x="0" y="94088"/>
                    <a:pt x="13491" y="61518"/>
                    <a:pt x="37504" y="37504"/>
                  </a:cubicBezTo>
                  <a:cubicBezTo>
                    <a:pt x="61518" y="13491"/>
                    <a:pt x="94088" y="0"/>
                    <a:pt x="12804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403E3E"/>
              </a:solidFill>
              <a:prstDash val="solid"/>
              <a:round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687886" cy="2941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r>
                <a:rPr lang="en-US" sz="1999" b="1" spc="-43">
                  <a:solidFill>
                    <a:srgbClr val="403E3E"/>
                  </a:solidFill>
                  <a:latin typeface="Arial Nova Bold"/>
                  <a:ea typeface="Arial Nova Bold"/>
                  <a:cs typeface="Arial Nova Bold"/>
                  <a:sym typeface="Arial Nova Bold"/>
                </a:rPr>
                <a:t>PRODUCT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9200831" y="3321809"/>
            <a:ext cx="2719626" cy="795926"/>
            <a:chOff x="0" y="0"/>
            <a:chExt cx="875065" cy="256097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75065" cy="256097"/>
            </a:xfrm>
            <a:custGeom>
              <a:avLst/>
              <a:gdLst/>
              <a:ahLst/>
              <a:cxnLst/>
              <a:rect l="l" t="t" r="r" b="b"/>
              <a:pathLst>
                <a:path w="875065" h="256097">
                  <a:moveTo>
                    <a:pt x="128048" y="0"/>
                  </a:moveTo>
                  <a:lnTo>
                    <a:pt x="747017" y="0"/>
                  </a:lnTo>
                  <a:cubicBezTo>
                    <a:pt x="780978" y="0"/>
                    <a:pt x="813547" y="13491"/>
                    <a:pt x="837561" y="37504"/>
                  </a:cubicBezTo>
                  <a:cubicBezTo>
                    <a:pt x="861575" y="61518"/>
                    <a:pt x="875065" y="94088"/>
                    <a:pt x="875065" y="128048"/>
                  </a:cubicBezTo>
                  <a:lnTo>
                    <a:pt x="875065" y="128048"/>
                  </a:lnTo>
                  <a:cubicBezTo>
                    <a:pt x="875065" y="162009"/>
                    <a:pt x="861575" y="194578"/>
                    <a:pt x="837561" y="218592"/>
                  </a:cubicBezTo>
                  <a:cubicBezTo>
                    <a:pt x="813547" y="242606"/>
                    <a:pt x="780978" y="256097"/>
                    <a:pt x="747017" y="256097"/>
                  </a:cubicBezTo>
                  <a:lnTo>
                    <a:pt x="128048" y="256097"/>
                  </a:lnTo>
                  <a:cubicBezTo>
                    <a:pt x="94088" y="256097"/>
                    <a:pt x="61518" y="242606"/>
                    <a:pt x="37504" y="218592"/>
                  </a:cubicBezTo>
                  <a:cubicBezTo>
                    <a:pt x="13491" y="194578"/>
                    <a:pt x="0" y="162009"/>
                    <a:pt x="0" y="128048"/>
                  </a:cubicBezTo>
                  <a:lnTo>
                    <a:pt x="0" y="128048"/>
                  </a:lnTo>
                  <a:cubicBezTo>
                    <a:pt x="0" y="94088"/>
                    <a:pt x="13491" y="61518"/>
                    <a:pt x="37504" y="37504"/>
                  </a:cubicBezTo>
                  <a:cubicBezTo>
                    <a:pt x="61518" y="13491"/>
                    <a:pt x="94088" y="0"/>
                    <a:pt x="12804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403E3E"/>
              </a:solidFill>
              <a:prstDash val="solid"/>
              <a:round/>
            </a:ln>
          </p:spPr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875065" cy="2941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r>
                <a:rPr lang="en-US" sz="1999" b="1" spc="-43">
                  <a:solidFill>
                    <a:srgbClr val="403E3E"/>
                  </a:solidFill>
                  <a:latin typeface="Arial Nova Bold"/>
                  <a:ea typeface="Arial Nova Bold"/>
                  <a:cs typeface="Arial Nova Bold"/>
                  <a:sym typeface="Arial Nova Bold"/>
                </a:rPr>
                <a:t>PROMOTION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251435" y="9507110"/>
            <a:ext cx="542093" cy="540520"/>
            <a:chOff x="0" y="0"/>
            <a:chExt cx="174424" cy="173917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74424" cy="173917"/>
            </a:xfrm>
            <a:custGeom>
              <a:avLst/>
              <a:gdLst/>
              <a:ahLst/>
              <a:cxnLst/>
              <a:rect l="l" t="t" r="r" b="b"/>
              <a:pathLst>
                <a:path w="174424" h="173917">
                  <a:moveTo>
                    <a:pt x="86959" y="0"/>
                  </a:moveTo>
                  <a:lnTo>
                    <a:pt x="87465" y="0"/>
                  </a:lnTo>
                  <a:cubicBezTo>
                    <a:pt x="110528" y="0"/>
                    <a:pt x="132646" y="9162"/>
                    <a:pt x="148954" y="25470"/>
                  </a:cubicBezTo>
                  <a:cubicBezTo>
                    <a:pt x="165262" y="41778"/>
                    <a:pt x="174424" y="63896"/>
                    <a:pt x="174424" y="86959"/>
                  </a:cubicBezTo>
                  <a:lnTo>
                    <a:pt x="174424" y="86959"/>
                  </a:lnTo>
                  <a:cubicBezTo>
                    <a:pt x="174424" y="134985"/>
                    <a:pt x="135491" y="173917"/>
                    <a:pt x="87465" y="173917"/>
                  </a:cubicBezTo>
                  <a:lnTo>
                    <a:pt x="86959" y="173917"/>
                  </a:lnTo>
                  <a:cubicBezTo>
                    <a:pt x="38933" y="173917"/>
                    <a:pt x="0" y="134985"/>
                    <a:pt x="0" y="86959"/>
                  </a:cubicBezTo>
                  <a:lnTo>
                    <a:pt x="0" y="86959"/>
                  </a:lnTo>
                  <a:cubicBezTo>
                    <a:pt x="0" y="38933"/>
                    <a:pt x="38933" y="0"/>
                    <a:pt x="8695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403E3E"/>
              </a:solidFill>
              <a:prstDash val="solid"/>
              <a:round/>
            </a:ln>
          </p:spPr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174424" cy="212017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2660"/>
                </a:lnSpc>
                <a:spcBef>
                  <a:spcPct val="0"/>
                </a:spcBef>
              </a:pPr>
              <a:r>
                <a:rPr lang="en-US" sz="1900" spc="-104">
                  <a:solidFill>
                    <a:srgbClr val="403E3E"/>
                  </a:solidFill>
                  <a:latin typeface="Mukti"/>
                  <a:ea typeface="Mukti"/>
                  <a:cs typeface="Mukti"/>
                  <a:sym typeface="Mukti"/>
                </a:rPr>
                <a:t>22</a:t>
              </a:r>
            </a:p>
          </p:txBody>
        </p:sp>
      </p:grpSp>
      <p:graphicFrame>
        <p:nvGraphicFramePr>
          <p:cNvPr id="22" name="Table 22"/>
          <p:cNvGraphicFramePr>
            <a:graphicFrameLocks noGrp="1"/>
          </p:cNvGraphicFramePr>
          <p:nvPr/>
        </p:nvGraphicFramePr>
        <p:xfrm>
          <a:off x="793528" y="4508259"/>
          <a:ext cx="11757410" cy="4132402"/>
        </p:xfrm>
        <a:graphic>
          <a:graphicData uri="http://schemas.openxmlformats.org/drawingml/2006/table">
            <a:tbl>
              <a:tblPr/>
              <a:tblGrid>
                <a:gridCol w="18413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160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30364">
                <a:tc>
                  <a:txBody>
                    <a:bodyPr/>
                    <a:lstStyle/>
                    <a:p>
                      <a:pPr algn="ctr">
                        <a:lnSpc>
                          <a:spcPts val="2660"/>
                        </a:lnSpc>
                        <a:defRPr/>
                      </a:pPr>
                      <a:r>
                        <a:rPr lang="en-US" sz="1900" b="1">
                          <a:solidFill>
                            <a:srgbClr val="000000"/>
                          </a:solidFill>
                          <a:latin typeface="Mukti"/>
                          <a:ea typeface="Mukti"/>
                          <a:cs typeface="Mukti"/>
                          <a:sym typeface="Mukti"/>
                        </a:rPr>
                        <a:t>Product</a:t>
                      </a:r>
                      <a:endParaRPr lang="en-US" sz="1100"/>
                    </a:p>
                    <a:p>
                      <a:pPr algn="ctr">
                        <a:lnSpc>
                          <a:spcPts val="2660"/>
                        </a:lnSpc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60"/>
                        </a:lnSpc>
                        <a:defRPr/>
                      </a:pPr>
                      <a:r>
                        <a:rPr lang="en-US" sz="1900" b="1">
                          <a:solidFill>
                            <a:srgbClr val="000000"/>
                          </a:solidFill>
                          <a:latin typeface="Mukti"/>
                          <a:ea typeface="Mukti"/>
                          <a:cs typeface="Mukti"/>
                          <a:sym typeface="Mukti"/>
                        </a:rPr>
                        <a:t>- Wide range of handbags and shoes including casual, classic, and occasion wear.</a:t>
                      </a:r>
                      <a:endParaRPr lang="en-US" sz="1100"/>
                    </a:p>
                    <a:p>
                      <a:pPr algn="ctr">
                        <a:lnSpc>
                          <a:spcPts val="2660"/>
                        </a:lnSpc>
                      </a:pPr>
                      <a:r>
                        <a:rPr lang="en-US" sz="1900" b="1">
                          <a:solidFill>
                            <a:srgbClr val="000000"/>
                          </a:solidFill>
                          <a:latin typeface="Mukti"/>
                          <a:ea typeface="Mukti"/>
                          <a:cs typeface="Mukti"/>
                          <a:sym typeface="Mukti"/>
                        </a:rPr>
                        <a:t>- Matching sets (bag + shoes) offering complete styling solutions.</a:t>
                      </a:r>
                    </a:p>
                    <a:p>
                      <a:pPr algn="ctr">
                        <a:lnSpc>
                          <a:spcPts val="2660"/>
                        </a:lnSpc>
                      </a:pPr>
                      <a:r>
                        <a:rPr lang="en-US" sz="1900" b="1">
                          <a:solidFill>
                            <a:srgbClr val="000000"/>
                          </a:solidFill>
                          <a:latin typeface="Mukti"/>
                          <a:ea typeface="Mukti"/>
                          <a:cs typeface="Mukti"/>
                          <a:sym typeface="Mukti"/>
                        </a:rPr>
                        <a:t>- High-quality high-copy products that closely resemble premium brands.</a:t>
                      </a:r>
                    </a:p>
                    <a:p>
                      <a:pPr algn="ctr">
                        <a:lnSpc>
                          <a:spcPts val="2660"/>
                        </a:lnSpc>
                      </a:pPr>
                      <a:r>
                        <a:rPr lang="en-US" sz="1900" b="1">
                          <a:solidFill>
                            <a:srgbClr val="000000"/>
                          </a:solidFill>
                          <a:latin typeface="Mukti"/>
                          <a:ea typeface="Mukti"/>
                          <a:cs typeface="Mukti"/>
                          <a:sym typeface="Mukti"/>
                        </a:rPr>
                        <a:t>- Seasonal collection updates following international trends.</a:t>
                      </a:r>
                    </a:p>
                    <a:p>
                      <a:pPr algn="ctr">
                        <a:lnSpc>
                          <a:spcPts val="2660"/>
                        </a:lnSpc>
                      </a:pPr>
                      <a:r>
                        <a:rPr lang="en-US" sz="1900" b="1">
                          <a:solidFill>
                            <a:srgbClr val="000000"/>
                          </a:solidFill>
                          <a:latin typeface="Mukti"/>
                          <a:ea typeface="Mukti"/>
                          <a:cs typeface="Mukti"/>
                          <a:sym typeface="Mukti"/>
                        </a:rPr>
                        <a:t>-   over 50 professional product videos to showcase details.</a:t>
                      </a: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2038">
                <a:tc>
                  <a:txBody>
                    <a:bodyPr/>
                    <a:lstStyle/>
                    <a:p>
                      <a:pPr algn="ctr">
                        <a:lnSpc>
                          <a:spcPts val="2660"/>
                        </a:lnSpc>
                        <a:defRPr/>
                      </a:pPr>
                      <a:r>
                        <a:rPr lang="en-US" sz="1900">
                          <a:solidFill>
                            <a:srgbClr val="000000"/>
                          </a:solidFill>
                          <a:latin typeface="Mukti"/>
                          <a:ea typeface="Mukti"/>
                          <a:cs typeface="Mukti"/>
                          <a:sym typeface="Mukti"/>
                        </a:rPr>
                        <a:t>Price</a:t>
                      </a:r>
                      <a:endParaRPr lang="en-US" sz="1100"/>
                    </a:p>
                    <a:p>
                      <a:pPr algn="ctr">
                        <a:lnSpc>
                          <a:spcPts val="2660"/>
                        </a:lnSpc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60"/>
                        </a:lnSpc>
                        <a:defRPr/>
                      </a:pPr>
                      <a:r>
                        <a:rPr lang="en-US" sz="1900">
                          <a:solidFill>
                            <a:srgbClr val="000000"/>
                          </a:solidFill>
                          <a:latin typeface="Mukti"/>
                          <a:ea typeface="Mukti"/>
                          <a:cs typeface="Mukti"/>
                          <a:sym typeface="Mukti"/>
                        </a:rPr>
                        <a:t>- Affordable pricing structure.</a:t>
                      </a:r>
                      <a:endParaRPr lang="en-US" sz="1100"/>
                    </a:p>
                    <a:p>
                      <a:pPr algn="ctr">
                        <a:lnSpc>
                          <a:spcPts val="2660"/>
                        </a:lnSpc>
                      </a:pPr>
                      <a:r>
                        <a:rPr lang="en-US" sz="1900">
                          <a:solidFill>
                            <a:srgbClr val="000000"/>
                          </a:solidFill>
                          <a:latin typeface="Mukti"/>
                          <a:ea typeface="Mukti"/>
                          <a:cs typeface="Mukti"/>
                          <a:sym typeface="Mukti"/>
                        </a:rPr>
                        <a:t>- Seasonal promotions, bundle offers, and loyalty discounts.</a:t>
                      </a:r>
                    </a:p>
                    <a:p>
                      <a:pPr algn="ctr">
                        <a:lnSpc>
                          <a:spcPts val="2660"/>
                        </a:lnSpc>
                      </a:pPr>
                      <a:r>
                        <a:rPr lang="en-US" sz="1900">
                          <a:solidFill>
                            <a:srgbClr val="000000"/>
                          </a:solidFill>
                          <a:latin typeface="Mukti"/>
                          <a:ea typeface="Mukti"/>
                          <a:cs typeface="Mukti"/>
                          <a:sym typeface="Mukti"/>
                        </a:rPr>
                        <a:t>- Competitive pricing to appeal to both middle-income and Upper-income customers.</a:t>
                      </a:r>
                    </a:p>
                    <a:p>
                      <a:pPr algn="ctr">
                        <a:lnSpc>
                          <a:spcPts val="2660"/>
                        </a:lnSpc>
                      </a:pPr>
                      <a:endParaRPr lang="en-US" sz="1900">
                        <a:solidFill>
                          <a:srgbClr val="000000"/>
                        </a:solidFill>
                        <a:latin typeface="Mukti"/>
                        <a:ea typeface="Mukti"/>
                        <a:cs typeface="Mukti"/>
                        <a:sym typeface="Mukti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3" name="TextBox 23"/>
          <p:cNvSpPr txBox="1"/>
          <p:nvPr/>
        </p:nvSpPr>
        <p:spPr>
          <a:xfrm>
            <a:off x="1028700" y="1674617"/>
            <a:ext cx="8115300" cy="16471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80"/>
              </a:lnSpc>
            </a:pPr>
            <a:r>
              <a:rPr lang="en-US" sz="8000" spc="-176">
                <a:solidFill>
                  <a:srgbClr val="403E3E"/>
                </a:solidFill>
                <a:latin typeface="Arial Nova Light"/>
                <a:ea typeface="Arial Nova Light"/>
                <a:cs typeface="Arial Nova Light"/>
                <a:sym typeface="Arial Nova Light"/>
              </a:rPr>
              <a:t>TACTICS - (4PS)</a:t>
            </a:r>
          </a:p>
          <a:p>
            <a:pPr marL="0" lvl="0" indent="0" algn="l">
              <a:lnSpc>
                <a:spcPts val="6080"/>
              </a:lnSpc>
              <a:spcBef>
                <a:spcPct val="0"/>
              </a:spcBef>
            </a:pPr>
            <a:endParaRPr lang="en-US" sz="8000" spc="-176">
              <a:solidFill>
                <a:srgbClr val="403E3E"/>
              </a:solidFill>
              <a:latin typeface="Arial Nova Light"/>
              <a:ea typeface="Arial Nova Light"/>
              <a:cs typeface="Arial Nova Light"/>
              <a:sym typeface="Arial Nova Light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13499355" y="314960"/>
            <a:ext cx="4237173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60"/>
              </a:lnSpc>
            </a:pPr>
            <a:r>
              <a:rPr lang="en-US" sz="1900" spc="-104">
                <a:solidFill>
                  <a:srgbClr val="403E3E"/>
                </a:solidFill>
                <a:latin typeface="Mukti"/>
                <a:ea typeface="Mukti"/>
                <a:cs typeface="Mukti"/>
                <a:sym typeface="Mukti"/>
              </a:rPr>
              <a:t>CREATIVE BRIEF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-612992" y="9253537"/>
            <a:ext cx="13592718" cy="0"/>
          </a:xfrm>
          <a:prstGeom prst="line">
            <a:avLst/>
          </a:prstGeom>
          <a:ln w="9525" cap="flat">
            <a:solidFill>
              <a:srgbClr val="403E3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12979726" y="1028700"/>
            <a:ext cx="5430802" cy="8229600"/>
          </a:xfrm>
          <a:custGeom>
            <a:avLst/>
            <a:gdLst/>
            <a:ahLst/>
            <a:cxnLst/>
            <a:rect l="l" t="t" r="r" b="b"/>
            <a:pathLst>
              <a:path w="5430802" h="8229600">
                <a:moveTo>
                  <a:pt x="0" y="0"/>
                </a:moveTo>
                <a:lnTo>
                  <a:pt x="5430802" y="0"/>
                </a:lnTo>
                <a:lnTo>
                  <a:pt x="543080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8415" b="-15043"/>
            </a:stretch>
          </a:blipFill>
          <a:ln w="9525" cap="sq">
            <a:solidFill>
              <a:srgbClr val="403E3E"/>
            </a:solidFill>
            <a:prstDash val="solid"/>
            <a:miter/>
          </a:ln>
        </p:spPr>
      </p:sp>
      <p:sp>
        <p:nvSpPr>
          <p:cNvPr id="5" name="AutoShape 5"/>
          <p:cNvSpPr/>
          <p:nvPr/>
        </p:nvSpPr>
        <p:spPr>
          <a:xfrm>
            <a:off x="-462152" y="1033462"/>
            <a:ext cx="13441879" cy="0"/>
          </a:xfrm>
          <a:prstGeom prst="line">
            <a:avLst/>
          </a:prstGeom>
          <a:ln w="9525" cap="flat">
            <a:solidFill>
              <a:srgbClr val="403E3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6"/>
          <p:cNvSpPr/>
          <p:nvPr/>
        </p:nvSpPr>
        <p:spPr>
          <a:xfrm>
            <a:off x="-447593" y="2924738"/>
            <a:ext cx="13427320" cy="0"/>
          </a:xfrm>
          <a:prstGeom prst="line">
            <a:avLst/>
          </a:prstGeom>
          <a:ln w="9525" cap="flat">
            <a:solidFill>
              <a:srgbClr val="403E3E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7" name="Group 7"/>
          <p:cNvGrpSpPr/>
          <p:nvPr/>
        </p:nvGrpSpPr>
        <p:grpSpPr>
          <a:xfrm>
            <a:off x="6300229" y="3321809"/>
            <a:ext cx="2719626" cy="795926"/>
            <a:chOff x="0" y="0"/>
            <a:chExt cx="875065" cy="25609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75065" cy="256097"/>
            </a:xfrm>
            <a:custGeom>
              <a:avLst/>
              <a:gdLst/>
              <a:ahLst/>
              <a:cxnLst/>
              <a:rect l="l" t="t" r="r" b="b"/>
              <a:pathLst>
                <a:path w="875065" h="256097">
                  <a:moveTo>
                    <a:pt x="128048" y="0"/>
                  </a:moveTo>
                  <a:lnTo>
                    <a:pt x="747017" y="0"/>
                  </a:lnTo>
                  <a:cubicBezTo>
                    <a:pt x="780978" y="0"/>
                    <a:pt x="813547" y="13491"/>
                    <a:pt x="837561" y="37504"/>
                  </a:cubicBezTo>
                  <a:cubicBezTo>
                    <a:pt x="861575" y="61518"/>
                    <a:pt x="875065" y="94088"/>
                    <a:pt x="875065" y="128048"/>
                  </a:cubicBezTo>
                  <a:lnTo>
                    <a:pt x="875065" y="128048"/>
                  </a:lnTo>
                  <a:cubicBezTo>
                    <a:pt x="875065" y="162009"/>
                    <a:pt x="861575" y="194578"/>
                    <a:pt x="837561" y="218592"/>
                  </a:cubicBezTo>
                  <a:cubicBezTo>
                    <a:pt x="813547" y="242606"/>
                    <a:pt x="780978" y="256097"/>
                    <a:pt x="747017" y="256097"/>
                  </a:cubicBezTo>
                  <a:lnTo>
                    <a:pt x="128048" y="256097"/>
                  </a:lnTo>
                  <a:cubicBezTo>
                    <a:pt x="94088" y="256097"/>
                    <a:pt x="61518" y="242606"/>
                    <a:pt x="37504" y="218592"/>
                  </a:cubicBezTo>
                  <a:cubicBezTo>
                    <a:pt x="13491" y="194578"/>
                    <a:pt x="0" y="162009"/>
                    <a:pt x="0" y="128048"/>
                  </a:cubicBezTo>
                  <a:lnTo>
                    <a:pt x="0" y="128048"/>
                  </a:lnTo>
                  <a:cubicBezTo>
                    <a:pt x="0" y="94088"/>
                    <a:pt x="13491" y="61518"/>
                    <a:pt x="37504" y="37504"/>
                  </a:cubicBezTo>
                  <a:cubicBezTo>
                    <a:pt x="61518" y="13491"/>
                    <a:pt x="94088" y="0"/>
                    <a:pt x="12804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403E3E"/>
              </a:solidFill>
              <a:prstDash val="solid"/>
              <a:round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875065" cy="2941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r>
                <a:rPr lang="en-US" sz="1999" b="1" spc="-43">
                  <a:solidFill>
                    <a:srgbClr val="403E3E"/>
                  </a:solidFill>
                  <a:latin typeface="Arial Nova Bold"/>
                  <a:ea typeface="Arial Nova Bold"/>
                  <a:cs typeface="Arial Nova Bold"/>
                  <a:sym typeface="Arial Nova Bold"/>
                </a:rPr>
                <a:t>PLACE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3346124" y="3321809"/>
            <a:ext cx="2774572" cy="795926"/>
            <a:chOff x="0" y="0"/>
            <a:chExt cx="892745" cy="256097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92745" cy="256097"/>
            </a:xfrm>
            <a:custGeom>
              <a:avLst/>
              <a:gdLst/>
              <a:ahLst/>
              <a:cxnLst/>
              <a:rect l="l" t="t" r="r" b="b"/>
              <a:pathLst>
                <a:path w="892745" h="256097">
                  <a:moveTo>
                    <a:pt x="128048" y="0"/>
                  </a:moveTo>
                  <a:lnTo>
                    <a:pt x="764696" y="0"/>
                  </a:lnTo>
                  <a:cubicBezTo>
                    <a:pt x="798657" y="0"/>
                    <a:pt x="831227" y="13491"/>
                    <a:pt x="855240" y="37504"/>
                  </a:cubicBezTo>
                  <a:cubicBezTo>
                    <a:pt x="879254" y="61518"/>
                    <a:pt x="892745" y="94088"/>
                    <a:pt x="892745" y="128048"/>
                  </a:cubicBezTo>
                  <a:lnTo>
                    <a:pt x="892745" y="128048"/>
                  </a:lnTo>
                  <a:cubicBezTo>
                    <a:pt x="892745" y="198767"/>
                    <a:pt x="835416" y="256097"/>
                    <a:pt x="764696" y="256097"/>
                  </a:cubicBezTo>
                  <a:lnTo>
                    <a:pt x="128048" y="256097"/>
                  </a:lnTo>
                  <a:cubicBezTo>
                    <a:pt x="94088" y="256097"/>
                    <a:pt x="61518" y="242606"/>
                    <a:pt x="37504" y="218592"/>
                  </a:cubicBezTo>
                  <a:cubicBezTo>
                    <a:pt x="13491" y="194578"/>
                    <a:pt x="0" y="162009"/>
                    <a:pt x="0" y="128048"/>
                  </a:cubicBezTo>
                  <a:lnTo>
                    <a:pt x="0" y="128048"/>
                  </a:lnTo>
                  <a:cubicBezTo>
                    <a:pt x="0" y="94088"/>
                    <a:pt x="13491" y="61518"/>
                    <a:pt x="37504" y="37504"/>
                  </a:cubicBezTo>
                  <a:cubicBezTo>
                    <a:pt x="61518" y="13491"/>
                    <a:pt x="94088" y="0"/>
                    <a:pt x="12804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403E3E"/>
              </a:solidFill>
              <a:prstDash val="solid"/>
              <a:round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892745" cy="2941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r>
                <a:rPr lang="en-US" sz="1999" b="1" spc="-43">
                  <a:solidFill>
                    <a:srgbClr val="403E3E"/>
                  </a:solidFill>
                  <a:latin typeface="Arial Nova Bold"/>
                  <a:ea typeface="Arial Nova Bold"/>
                  <a:cs typeface="Arial Nova Bold"/>
                  <a:sym typeface="Arial Nova Bold"/>
                </a:rPr>
                <a:t>PRICE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028700" y="3321809"/>
            <a:ext cx="2137890" cy="795926"/>
            <a:chOff x="0" y="0"/>
            <a:chExt cx="687886" cy="256097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87886" cy="256097"/>
            </a:xfrm>
            <a:custGeom>
              <a:avLst/>
              <a:gdLst/>
              <a:ahLst/>
              <a:cxnLst/>
              <a:rect l="l" t="t" r="r" b="b"/>
              <a:pathLst>
                <a:path w="687886" h="256097">
                  <a:moveTo>
                    <a:pt x="128048" y="0"/>
                  </a:moveTo>
                  <a:lnTo>
                    <a:pt x="559838" y="0"/>
                  </a:lnTo>
                  <a:cubicBezTo>
                    <a:pt x="593799" y="0"/>
                    <a:pt x="626368" y="13491"/>
                    <a:pt x="650382" y="37504"/>
                  </a:cubicBezTo>
                  <a:cubicBezTo>
                    <a:pt x="674396" y="61518"/>
                    <a:pt x="687886" y="94088"/>
                    <a:pt x="687886" y="128048"/>
                  </a:cubicBezTo>
                  <a:lnTo>
                    <a:pt x="687886" y="128048"/>
                  </a:lnTo>
                  <a:cubicBezTo>
                    <a:pt x="687886" y="198767"/>
                    <a:pt x="630557" y="256097"/>
                    <a:pt x="559838" y="256097"/>
                  </a:cubicBezTo>
                  <a:lnTo>
                    <a:pt x="128048" y="256097"/>
                  </a:lnTo>
                  <a:cubicBezTo>
                    <a:pt x="94088" y="256097"/>
                    <a:pt x="61518" y="242606"/>
                    <a:pt x="37504" y="218592"/>
                  </a:cubicBezTo>
                  <a:cubicBezTo>
                    <a:pt x="13491" y="194578"/>
                    <a:pt x="0" y="162009"/>
                    <a:pt x="0" y="128048"/>
                  </a:cubicBezTo>
                  <a:lnTo>
                    <a:pt x="0" y="128048"/>
                  </a:lnTo>
                  <a:cubicBezTo>
                    <a:pt x="0" y="94088"/>
                    <a:pt x="13491" y="61518"/>
                    <a:pt x="37504" y="37504"/>
                  </a:cubicBezTo>
                  <a:cubicBezTo>
                    <a:pt x="61518" y="13491"/>
                    <a:pt x="94088" y="0"/>
                    <a:pt x="12804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403E3E"/>
              </a:solidFill>
              <a:prstDash val="solid"/>
              <a:round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687886" cy="2941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r>
                <a:rPr lang="en-US" sz="1999" b="1" spc="-43">
                  <a:solidFill>
                    <a:srgbClr val="403E3E"/>
                  </a:solidFill>
                  <a:latin typeface="Arial Nova Bold"/>
                  <a:ea typeface="Arial Nova Bold"/>
                  <a:cs typeface="Arial Nova Bold"/>
                  <a:sym typeface="Arial Nova Bold"/>
                </a:rPr>
                <a:t>PRODUCT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9200831" y="3321809"/>
            <a:ext cx="2719626" cy="795926"/>
            <a:chOff x="0" y="0"/>
            <a:chExt cx="875065" cy="256097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75065" cy="256097"/>
            </a:xfrm>
            <a:custGeom>
              <a:avLst/>
              <a:gdLst/>
              <a:ahLst/>
              <a:cxnLst/>
              <a:rect l="l" t="t" r="r" b="b"/>
              <a:pathLst>
                <a:path w="875065" h="256097">
                  <a:moveTo>
                    <a:pt x="128048" y="0"/>
                  </a:moveTo>
                  <a:lnTo>
                    <a:pt x="747017" y="0"/>
                  </a:lnTo>
                  <a:cubicBezTo>
                    <a:pt x="780978" y="0"/>
                    <a:pt x="813547" y="13491"/>
                    <a:pt x="837561" y="37504"/>
                  </a:cubicBezTo>
                  <a:cubicBezTo>
                    <a:pt x="861575" y="61518"/>
                    <a:pt x="875065" y="94088"/>
                    <a:pt x="875065" y="128048"/>
                  </a:cubicBezTo>
                  <a:lnTo>
                    <a:pt x="875065" y="128048"/>
                  </a:lnTo>
                  <a:cubicBezTo>
                    <a:pt x="875065" y="162009"/>
                    <a:pt x="861575" y="194578"/>
                    <a:pt x="837561" y="218592"/>
                  </a:cubicBezTo>
                  <a:cubicBezTo>
                    <a:pt x="813547" y="242606"/>
                    <a:pt x="780978" y="256097"/>
                    <a:pt x="747017" y="256097"/>
                  </a:cubicBezTo>
                  <a:lnTo>
                    <a:pt x="128048" y="256097"/>
                  </a:lnTo>
                  <a:cubicBezTo>
                    <a:pt x="94088" y="256097"/>
                    <a:pt x="61518" y="242606"/>
                    <a:pt x="37504" y="218592"/>
                  </a:cubicBezTo>
                  <a:cubicBezTo>
                    <a:pt x="13491" y="194578"/>
                    <a:pt x="0" y="162009"/>
                    <a:pt x="0" y="128048"/>
                  </a:cubicBezTo>
                  <a:lnTo>
                    <a:pt x="0" y="128048"/>
                  </a:lnTo>
                  <a:cubicBezTo>
                    <a:pt x="0" y="94088"/>
                    <a:pt x="13491" y="61518"/>
                    <a:pt x="37504" y="37504"/>
                  </a:cubicBezTo>
                  <a:cubicBezTo>
                    <a:pt x="61518" y="13491"/>
                    <a:pt x="94088" y="0"/>
                    <a:pt x="12804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403E3E"/>
              </a:solidFill>
              <a:prstDash val="solid"/>
              <a:round/>
            </a:ln>
          </p:spPr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875065" cy="2941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r>
                <a:rPr lang="en-US" sz="1999" b="1" spc="-43">
                  <a:solidFill>
                    <a:srgbClr val="403E3E"/>
                  </a:solidFill>
                  <a:latin typeface="Arial Nova Bold"/>
                  <a:ea typeface="Arial Nova Bold"/>
                  <a:cs typeface="Arial Nova Bold"/>
                  <a:sym typeface="Arial Nova Bold"/>
                </a:rPr>
                <a:t>PROMOTION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251435" y="9507110"/>
            <a:ext cx="542093" cy="540520"/>
            <a:chOff x="0" y="0"/>
            <a:chExt cx="174424" cy="173917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74424" cy="173917"/>
            </a:xfrm>
            <a:custGeom>
              <a:avLst/>
              <a:gdLst/>
              <a:ahLst/>
              <a:cxnLst/>
              <a:rect l="l" t="t" r="r" b="b"/>
              <a:pathLst>
                <a:path w="174424" h="173917">
                  <a:moveTo>
                    <a:pt x="86959" y="0"/>
                  </a:moveTo>
                  <a:lnTo>
                    <a:pt x="87465" y="0"/>
                  </a:lnTo>
                  <a:cubicBezTo>
                    <a:pt x="110528" y="0"/>
                    <a:pt x="132646" y="9162"/>
                    <a:pt x="148954" y="25470"/>
                  </a:cubicBezTo>
                  <a:cubicBezTo>
                    <a:pt x="165262" y="41778"/>
                    <a:pt x="174424" y="63896"/>
                    <a:pt x="174424" y="86959"/>
                  </a:cubicBezTo>
                  <a:lnTo>
                    <a:pt x="174424" y="86959"/>
                  </a:lnTo>
                  <a:cubicBezTo>
                    <a:pt x="174424" y="134985"/>
                    <a:pt x="135491" y="173917"/>
                    <a:pt x="87465" y="173917"/>
                  </a:cubicBezTo>
                  <a:lnTo>
                    <a:pt x="86959" y="173917"/>
                  </a:lnTo>
                  <a:cubicBezTo>
                    <a:pt x="38933" y="173917"/>
                    <a:pt x="0" y="134985"/>
                    <a:pt x="0" y="86959"/>
                  </a:cubicBezTo>
                  <a:lnTo>
                    <a:pt x="0" y="86959"/>
                  </a:lnTo>
                  <a:cubicBezTo>
                    <a:pt x="0" y="38933"/>
                    <a:pt x="38933" y="0"/>
                    <a:pt x="8695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403E3E"/>
              </a:solidFill>
              <a:prstDash val="solid"/>
              <a:round/>
            </a:ln>
          </p:spPr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174424" cy="212017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2660"/>
                </a:lnSpc>
                <a:spcBef>
                  <a:spcPct val="0"/>
                </a:spcBef>
              </a:pPr>
              <a:r>
                <a:rPr lang="en-US" sz="1900" spc="-104">
                  <a:solidFill>
                    <a:srgbClr val="403E3E"/>
                  </a:solidFill>
                  <a:latin typeface="Mukti"/>
                  <a:ea typeface="Mukti"/>
                  <a:cs typeface="Mukti"/>
                  <a:sym typeface="Mukti"/>
                </a:rPr>
                <a:t>23</a:t>
              </a:r>
            </a:p>
          </p:txBody>
        </p:sp>
      </p:grpSp>
      <p:graphicFrame>
        <p:nvGraphicFramePr>
          <p:cNvPr id="22" name="Table 22"/>
          <p:cNvGraphicFramePr>
            <a:graphicFrameLocks noGrp="1"/>
          </p:cNvGraphicFramePr>
          <p:nvPr/>
        </p:nvGraphicFramePr>
        <p:xfrm>
          <a:off x="793528" y="4938882"/>
          <a:ext cx="11757410" cy="3124200"/>
        </p:xfrm>
        <a:graphic>
          <a:graphicData uri="http://schemas.openxmlformats.org/drawingml/2006/table">
            <a:tbl>
              <a:tblPr/>
              <a:tblGrid>
                <a:gridCol w="18413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160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562100">
                <a:tc>
                  <a:txBody>
                    <a:bodyPr/>
                    <a:lstStyle/>
                    <a:p>
                      <a:pPr algn="ctr">
                        <a:lnSpc>
                          <a:spcPts val="2660"/>
                        </a:lnSpc>
                        <a:defRPr/>
                      </a:pPr>
                      <a:r>
                        <a:rPr lang="en-US" sz="1900">
                          <a:solidFill>
                            <a:srgbClr val="000000"/>
                          </a:solidFill>
                          <a:latin typeface="Mukti"/>
                          <a:ea typeface="Mukti"/>
                          <a:cs typeface="Mukti"/>
                          <a:sym typeface="Mukti"/>
                        </a:rPr>
                        <a:t>Promotion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60"/>
                        </a:lnSpc>
                        <a:defRPr/>
                      </a:pPr>
                      <a:r>
                        <a:rPr lang="en-US" sz="1900">
                          <a:solidFill>
                            <a:srgbClr val="000000"/>
                          </a:solidFill>
                          <a:latin typeface="Mukti"/>
                          <a:ea typeface="Mukti"/>
                          <a:cs typeface="Mukti"/>
                          <a:sym typeface="Mukti"/>
                        </a:rPr>
                        <a:t>- Social media campaigns and influencer collaborations.</a:t>
                      </a:r>
                      <a:endParaRPr lang="en-US" sz="1100"/>
                    </a:p>
                    <a:p>
                      <a:pPr algn="ctr">
                        <a:lnSpc>
                          <a:spcPts val="2660"/>
                        </a:lnSpc>
                      </a:pPr>
                      <a:r>
                        <a:rPr lang="en-US" sz="1900">
                          <a:solidFill>
                            <a:srgbClr val="000000"/>
                          </a:solidFill>
                          <a:latin typeface="Mukti"/>
                          <a:ea typeface="Mukti"/>
                          <a:cs typeface="Mukti"/>
                          <a:sym typeface="Mukti"/>
                        </a:rPr>
                        <a:t>- Giveaways, contests, and user-generated content (#SaidatyStyle).</a:t>
                      </a:r>
                    </a:p>
                    <a:p>
                      <a:pPr algn="ctr">
                        <a:lnSpc>
                          <a:spcPts val="2660"/>
                        </a:lnSpc>
                      </a:pPr>
                      <a:r>
                        <a:rPr lang="en-US" sz="1900">
                          <a:solidFill>
                            <a:srgbClr val="000000"/>
                          </a:solidFill>
                          <a:latin typeface="Mukti"/>
                          <a:ea typeface="Mukti"/>
                          <a:cs typeface="Mukti"/>
                          <a:sym typeface="Mukti"/>
                        </a:rPr>
                        <a:t>- Ads promoting seasonal collections and matching sets.</a:t>
                      </a: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62100">
                <a:tc>
                  <a:txBody>
                    <a:bodyPr/>
                    <a:lstStyle/>
                    <a:p>
                      <a:pPr algn="ctr">
                        <a:lnSpc>
                          <a:spcPts val="2660"/>
                        </a:lnSpc>
                        <a:defRPr/>
                      </a:pPr>
                      <a:r>
                        <a:rPr lang="en-US" sz="1900" b="1">
                          <a:solidFill>
                            <a:srgbClr val="000000"/>
                          </a:solidFill>
                          <a:latin typeface="Mukti"/>
                          <a:ea typeface="Mukti"/>
                          <a:cs typeface="Mukti"/>
                          <a:sym typeface="Mukti"/>
                        </a:rPr>
                        <a:t>Place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60"/>
                        </a:lnSpc>
                        <a:defRPr/>
                      </a:pPr>
                      <a:r>
                        <a:rPr lang="en-US" sz="1900" b="1">
                          <a:solidFill>
                            <a:srgbClr val="000000"/>
                          </a:solidFill>
                          <a:latin typeface="Mukti"/>
                          <a:ea typeface="Mukti"/>
                          <a:cs typeface="Mukti"/>
                          <a:sym typeface="Mukti"/>
                        </a:rPr>
                        <a:t>- Physical store located in Helwan.</a:t>
                      </a:r>
                      <a:endParaRPr lang="en-US" sz="1100"/>
                    </a:p>
                    <a:p>
                      <a:pPr algn="ctr">
                        <a:lnSpc>
                          <a:spcPts val="2660"/>
                        </a:lnSpc>
                      </a:pPr>
                      <a:r>
                        <a:rPr lang="en-US" sz="1900" b="1">
                          <a:solidFill>
                            <a:srgbClr val="000000"/>
                          </a:solidFill>
                          <a:latin typeface="Mukti"/>
                          <a:ea typeface="Mukti"/>
                          <a:cs typeface="Mukti"/>
                          <a:sym typeface="Mukti"/>
                        </a:rPr>
                        <a:t>- Online sales through Instagram, Facebook, TikTok, and WhatsApp Business.</a:t>
                      </a:r>
                    </a:p>
                    <a:p>
                      <a:pPr algn="ctr">
                        <a:lnSpc>
                          <a:spcPts val="2660"/>
                        </a:lnSpc>
                      </a:pPr>
                      <a:r>
                        <a:rPr lang="en-US" sz="1900" b="1">
                          <a:solidFill>
                            <a:srgbClr val="000000"/>
                          </a:solidFill>
                          <a:latin typeface="Mukti"/>
                          <a:ea typeface="Mukti"/>
                          <a:cs typeface="Mukti"/>
                          <a:sym typeface="Mukti"/>
                        </a:rPr>
                        <a:t>-Egypt and saudi  delivery and participation in fashion bazaars.</a:t>
                      </a: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3" name="TextBox 23"/>
          <p:cNvSpPr txBox="1"/>
          <p:nvPr/>
        </p:nvSpPr>
        <p:spPr>
          <a:xfrm>
            <a:off x="1028700" y="1674617"/>
            <a:ext cx="8115300" cy="16471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80"/>
              </a:lnSpc>
            </a:pPr>
            <a:r>
              <a:rPr lang="en-US" sz="8000" spc="-176">
                <a:solidFill>
                  <a:srgbClr val="403E3E"/>
                </a:solidFill>
                <a:latin typeface="Arial Nova Light"/>
                <a:ea typeface="Arial Nova Light"/>
                <a:cs typeface="Arial Nova Light"/>
                <a:sym typeface="Arial Nova Light"/>
              </a:rPr>
              <a:t>TACTICS - (4PS)</a:t>
            </a:r>
          </a:p>
          <a:p>
            <a:pPr marL="0" lvl="0" indent="0" algn="l">
              <a:lnSpc>
                <a:spcPts val="6080"/>
              </a:lnSpc>
              <a:spcBef>
                <a:spcPct val="0"/>
              </a:spcBef>
            </a:pPr>
            <a:endParaRPr lang="en-US" sz="8000" spc="-176">
              <a:solidFill>
                <a:srgbClr val="403E3E"/>
              </a:solidFill>
              <a:latin typeface="Arial Nova Light"/>
              <a:ea typeface="Arial Nova Light"/>
              <a:cs typeface="Arial Nova Light"/>
              <a:sym typeface="Arial Nova Light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13499355" y="314960"/>
            <a:ext cx="4237173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60"/>
              </a:lnSpc>
            </a:pPr>
            <a:r>
              <a:rPr lang="en-US" sz="1900" spc="-104">
                <a:solidFill>
                  <a:srgbClr val="403E3E"/>
                </a:solidFill>
                <a:latin typeface="Mukti"/>
                <a:ea typeface="Mukti"/>
                <a:cs typeface="Mukti"/>
                <a:sym typeface="Mukti"/>
              </a:rPr>
              <a:t>CREATIVE BRIEF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-612992" y="9244012"/>
            <a:ext cx="14138998" cy="4762"/>
          </a:xfrm>
          <a:prstGeom prst="line">
            <a:avLst/>
          </a:prstGeom>
          <a:ln w="9525" cap="flat">
            <a:solidFill>
              <a:srgbClr val="403E3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 flipV="1">
            <a:off x="-462152" y="1033462"/>
            <a:ext cx="19212305" cy="0"/>
          </a:xfrm>
          <a:prstGeom prst="line">
            <a:avLst/>
          </a:prstGeom>
          <a:ln w="9525" cap="flat">
            <a:solidFill>
              <a:srgbClr val="403E3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AutoShape 5"/>
          <p:cNvSpPr/>
          <p:nvPr/>
        </p:nvSpPr>
        <p:spPr>
          <a:xfrm>
            <a:off x="-439307" y="2924738"/>
            <a:ext cx="13965314" cy="0"/>
          </a:xfrm>
          <a:prstGeom prst="line">
            <a:avLst/>
          </a:prstGeom>
          <a:ln w="9525" cap="flat">
            <a:solidFill>
              <a:srgbClr val="403E3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Freeform 6"/>
          <p:cNvSpPr/>
          <p:nvPr/>
        </p:nvSpPr>
        <p:spPr>
          <a:xfrm>
            <a:off x="12784034" y="2905688"/>
            <a:ext cx="4952494" cy="6338324"/>
          </a:xfrm>
          <a:custGeom>
            <a:avLst/>
            <a:gdLst/>
            <a:ahLst/>
            <a:cxnLst/>
            <a:rect l="l" t="t" r="r" b="b"/>
            <a:pathLst>
              <a:path w="4952494" h="6338324">
                <a:moveTo>
                  <a:pt x="0" y="0"/>
                </a:moveTo>
                <a:lnTo>
                  <a:pt x="4952494" y="0"/>
                </a:lnTo>
                <a:lnTo>
                  <a:pt x="4952494" y="6338324"/>
                </a:lnTo>
                <a:lnTo>
                  <a:pt x="0" y="63383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4930" b="-34930"/>
            </a:stretch>
          </a:blipFill>
          <a:ln w="9525" cap="sq">
            <a:solidFill>
              <a:srgbClr val="403E3E"/>
            </a:solidFill>
            <a:prstDash val="solid"/>
            <a:miter/>
          </a:ln>
        </p:spPr>
      </p:sp>
      <p:grpSp>
        <p:nvGrpSpPr>
          <p:cNvPr id="7" name="Group 7"/>
          <p:cNvGrpSpPr/>
          <p:nvPr/>
        </p:nvGrpSpPr>
        <p:grpSpPr>
          <a:xfrm>
            <a:off x="251435" y="9507110"/>
            <a:ext cx="542093" cy="540520"/>
            <a:chOff x="0" y="0"/>
            <a:chExt cx="174424" cy="17391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74424" cy="173917"/>
            </a:xfrm>
            <a:custGeom>
              <a:avLst/>
              <a:gdLst/>
              <a:ahLst/>
              <a:cxnLst/>
              <a:rect l="l" t="t" r="r" b="b"/>
              <a:pathLst>
                <a:path w="174424" h="173917">
                  <a:moveTo>
                    <a:pt x="86959" y="0"/>
                  </a:moveTo>
                  <a:lnTo>
                    <a:pt x="87465" y="0"/>
                  </a:lnTo>
                  <a:cubicBezTo>
                    <a:pt x="110528" y="0"/>
                    <a:pt x="132646" y="9162"/>
                    <a:pt x="148954" y="25470"/>
                  </a:cubicBezTo>
                  <a:cubicBezTo>
                    <a:pt x="165262" y="41778"/>
                    <a:pt x="174424" y="63896"/>
                    <a:pt x="174424" y="86959"/>
                  </a:cubicBezTo>
                  <a:lnTo>
                    <a:pt x="174424" y="86959"/>
                  </a:lnTo>
                  <a:cubicBezTo>
                    <a:pt x="174424" y="134985"/>
                    <a:pt x="135491" y="173917"/>
                    <a:pt x="87465" y="173917"/>
                  </a:cubicBezTo>
                  <a:lnTo>
                    <a:pt x="86959" y="173917"/>
                  </a:lnTo>
                  <a:cubicBezTo>
                    <a:pt x="38933" y="173917"/>
                    <a:pt x="0" y="134985"/>
                    <a:pt x="0" y="86959"/>
                  </a:cubicBezTo>
                  <a:lnTo>
                    <a:pt x="0" y="86959"/>
                  </a:lnTo>
                  <a:cubicBezTo>
                    <a:pt x="0" y="38933"/>
                    <a:pt x="38933" y="0"/>
                    <a:pt x="8695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403E3E"/>
              </a:solidFill>
              <a:prstDash val="solid"/>
              <a:round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174424" cy="212017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2660"/>
                </a:lnSpc>
                <a:spcBef>
                  <a:spcPct val="0"/>
                </a:spcBef>
              </a:pPr>
              <a:r>
                <a:rPr lang="en-US" sz="1900" spc="-104">
                  <a:solidFill>
                    <a:srgbClr val="403E3E"/>
                  </a:solidFill>
                  <a:latin typeface="Mukti"/>
                  <a:ea typeface="Mukti"/>
                  <a:cs typeface="Mukti"/>
                  <a:sym typeface="Mukti"/>
                </a:rPr>
                <a:t>24</a:t>
              </a:r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2410708" y="1674617"/>
            <a:ext cx="13466584" cy="8756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080"/>
              </a:lnSpc>
              <a:spcBef>
                <a:spcPct val="0"/>
              </a:spcBef>
            </a:pPr>
            <a:r>
              <a:rPr lang="en-US" sz="8000" spc="-176">
                <a:solidFill>
                  <a:srgbClr val="403E3E"/>
                </a:solidFill>
                <a:latin typeface="Arial Nova Light"/>
                <a:ea typeface="Arial Nova Light"/>
                <a:cs typeface="Arial Nova Light"/>
                <a:sym typeface="Arial Nova Light"/>
              </a:rPr>
              <a:t>MARKETING CHANNELS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499355" y="314960"/>
            <a:ext cx="4237173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60"/>
              </a:lnSpc>
            </a:pPr>
            <a:r>
              <a:rPr lang="en-US" sz="1900" spc="-104">
                <a:solidFill>
                  <a:srgbClr val="403E3E"/>
                </a:solidFill>
                <a:latin typeface="Mukti"/>
                <a:ea typeface="Mukti"/>
                <a:cs typeface="Mukti"/>
                <a:sym typeface="Mukti"/>
              </a:rPr>
              <a:t>CREATIVE BRIEF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51435" y="3803047"/>
            <a:ext cx="12340305" cy="48495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220"/>
              </a:lnSpc>
              <a:spcBef>
                <a:spcPct val="0"/>
              </a:spcBef>
            </a:pPr>
            <a:r>
              <a:rPr lang="en-US" sz="2927" spc="-161">
                <a:solidFill>
                  <a:srgbClr val="403E3E"/>
                </a:solidFill>
                <a:latin typeface="Mukti"/>
                <a:ea typeface="Mukti"/>
                <a:cs typeface="Mukti"/>
                <a:sym typeface="Mukti"/>
              </a:rPr>
              <a:t>-</a:t>
            </a:r>
            <a:r>
              <a:rPr lang="en-US" sz="2927" b="1" u="none" strike="noStrike" spc="-161">
                <a:solidFill>
                  <a:srgbClr val="403E3E"/>
                </a:solidFill>
                <a:latin typeface="Mukti"/>
                <a:ea typeface="Mukti"/>
                <a:cs typeface="Mukti"/>
                <a:sym typeface="Mukti"/>
              </a:rPr>
              <a:t> Instagram: Core visual marketing platform for new arrivals, product styling, and influencercontent. (</a:t>
            </a:r>
            <a:r>
              <a:rPr lang="en-US" sz="2927" b="1" u="sng" strike="noStrike" spc="-161">
                <a:solidFill>
                  <a:srgbClr val="403E3E"/>
                </a:solidFill>
                <a:latin typeface="Mukti"/>
                <a:ea typeface="Mukti"/>
                <a:cs typeface="Mukti"/>
                <a:sym typeface="Mukti"/>
                <a:hlinkClick r:id="rId4" tooltip="https://www.instagram.com/saidaty_online?igsh=MTNjZnpqZ3ZiN3N1eQ=="/>
              </a:rPr>
              <a:t> Link Instagram </a:t>
            </a:r>
            <a:r>
              <a:rPr lang="en-US" sz="2927" b="1" u="none" strike="noStrike" spc="-161">
                <a:solidFill>
                  <a:srgbClr val="403E3E"/>
                </a:solidFill>
                <a:latin typeface="Mukti"/>
                <a:ea typeface="Mukti"/>
                <a:cs typeface="Mukti"/>
                <a:sym typeface="Mukti"/>
              </a:rPr>
              <a:t>)</a:t>
            </a:r>
          </a:p>
          <a:p>
            <a:pPr marL="0" lvl="0" indent="0" algn="just">
              <a:lnSpc>
                <a:spcPts val="3220"/>
              </a:lnSpc>
              <a:spcBef>
                <a:spcPct val="0"/>
              </a:spcBef>
            </a:pPr>
            <a:endParaRPr lang="en-US" sz="2927" b="1" u="none" strike="noStrike" spc="-161">
              <a:solidFill>
                <a:srgbClr val="403E3E"/>
              </a:solidFill>
              <a:latin typeface="Mukti"/>
              <a:ea typeface="Mukti"/>
              <a:cs typeface="Mukti"/>
              <a:sym typeface="Mukti"/>
            </a:endParaRPr>
          </a:p>
          <a:p>
            <a:pPr marL="0" lvl="0" indent="0" algn="just">
              <a:lnSpc>
                <a:spcPts val="3220"/>
              </a:lnSpc>
              <a:spcBef>
                <a:spcPct val="0"/>
              </a:spcBef>
            </a:pPr>
            <a:r>
              <a:rPr lang="en-US" sz="2927" b="1" u="none" strike="noStrike" spc="-161">
                <a:solidFill>
                  <a:srgbClr val="403E3E"/>
                </a:solidFill>
                <a:latin typeface="Mukti"/>
                <a:ea typeface="Mukti"/>
                <a:cs typeface="Mukti"/>
                <a:sym typeface="Mukti"/>
              </a:rPr>
              <a:t>- Facebook: Customer engagement, reviews, and promotions. (</a:t>
            </a:r>
            <a:r>
              <a:rPr lang="en-US" sz="2927" b="1" u="sng" strike="noStrike" spc="-161">
                <a:solidFill>
                  <a:srgbClr val="403E3E"/>
                </a:solidFill>
                <a:latin typeface="Mukti"/>
                <a:ea typeface="Mukti"/>
                <a:cs typeface="Mukti"/>
                <a:sym typeface="Mukti"/>
                <a:hlinkClick r:id="rId5" tooltip="https://www.facebook.com/share/14QSdVFDaSo/"/>
              </a:rPr>
              <a:t>Link Facebook</a:t>
            </a:r>
            <a:r>
              <a:rPr lang="en-US" sz="2927" b="1" u="none" strike="noStrike" spc="-161">
                <a:solidFill>
                  <a:srgbClr val="403E3E"/>
                </a:solidFill>
                <a:latin typeface="Mukti"/>
                <a:ea typeface="Mukti"/>
                <a:cs typeface="Mukti"/>
                <a:sym typeface="Mukti"/>
              </a:rPr>
              <a:t>) </a:t>
            </a:r>
          </a:p>
          <a:p>
            <a:pPr marL="0" lvl="0" indent="0" algn="just">
              <a:lnSpc>
                <a:spcPts val="3220"/>
              </a:lnSpc>
              <a:spcBef>
                <a:spcPct val="0"/>
              </a:spcBef>
            </a:pPr>
            <a:endParaRPr lang="en-US" sz="2927" b="1" u="none" strike="noStrike" spc="-161">
              <a:solidFill>
                <a:srgbClr val="403E3E"/>
              </a:solidFill>
              <a:latin typeface="Mukti"/>
              <a:ea typeface="Mukti"/>
              <a:cs typeface="Mukti"/>
              <a:sym typeface="Mukti"/>
            </a:endParaRPr>
          </a:p>
          <a:p>
            <a:pPr marL="0" lvl="0" indent="0" algn="just">
              <a:lnSpc>
                <a:spcPts val="3220"/>
              </a:lnSpc>
              <a:spcBef>
                <a:spcPct val="0"/>
              </a:spcBef>
            </a:pPr>
            <a:r>
              <a:rPr lang="en-US" sz="2927" b="1" u="none" strike="noStrike" spc="-161">
                <a:solidFill>
                  <a:srgbClr val="403E3E"/>
                </a:solidFill>
                <a:latin typeface="Mukti"/>
                <a:ea typeface="Mukti"/>
                <a:cs typeface="Mukti"/>
                <a:sym typeface="Mukti"/>
              </a:rPr>
              <a:t>- TikTok: Trend-focused short-form videos showcasing collections. (</a:t>
            </a:r>
            <a:r>
              <a:rPr lang="en-US" sz="2927" b="1" u="sng" strike="noStrike" spc="-161">
                <a:solidFill>
                  <a:srgbClr val="403E3E"/>
                </a:solidFill>
                <a:latin typeface="Mukti"/>
                <a:ea typeface="Mukti"/>
                <a:cs typeface="Mukti"/>
                <a:sym typeface="Mukti"/>
                <a:hlinkClick r:id="rId6" tooltip="https://www.tiktok.com/@saidaty.online?_r=1&amp;_t=ZS-91Q8jZ8mWNZ"/>
              </a:rPr>
              <a:t>Link Tiktok</a:t>
            </a:r>
            <a:r>
              <a:rPr lang="en-US" sz="2927" b="1" u="none" strike="noStrike" spc="-161">
                <a:solidFill>
                  <a:srgbClr val="403E3E"/>
                </a:solidFill>
                <a:latin typeface="Mukti"/>
                <a:ea typeface="Mukti"/>
                <a:cs typeface="Mukti"/>
                <a:sym typeface="Mukti"/>
              </a:rPr>
              <a:t>)</a:t>
            </a:r>
          </a:p>
          <a:p>
            <a:pPr marL="0" lvl="0" indent="0" algn="just">
              <a:lnSpc>
                <a:spcPts val="3220"/>
              </a:lnSpc>
              <a:spcBef>
                <a:spcPct val="0"/>
              </a:spcBef>
            </a:pPr>
            <a:r>
              <a:rPr lang="en-US" sz="2927" b="1" u="none" strike="noStrike" spc="-161">
                <a:solidFill>
                  <a:srgbClr val="403E3E"/>
                </a:solidFill>
                <a:latin typeface="Mukti"/>
                <a:ea typeface="Mukti"/>
                <a:cs typeface="Mukti"/>
                <a:sym typeface="Mukti"/>
              </a:rPr>
              <a:t> </a:t>
            </a:r>
          </a:p>
          <a:p>
            <a:pPr marL="0" lvl="0" indent="0" algn="just">
              <a:lnSpc>
                <a:spcPts val="3220"/>
              </a:lnSpc>
              <a:spcBef>
                <a:spcPct val="0"/>
              </a:spcBef>
            </a:pPr>
            <a:r>
              <a:rPr lang="en-US" sz="2927" b="1" u="none" strike="noStrike" spc="-161">
                <a:solidFill>
                  <a:srgbClr val="403E3E"/>
                </a:solidFill>
                <a:latin typeface="Mukti"/>
                <a:ea typeface="Mukti"/>
                <a:cs typeface="Mukti"/>
                <a:sym typeface="Mukti"/>
              </a:rPr>
              <a:t>- WhatsApp Business: Direct sales, personalized customer service, and special offers.</a:t>
            </a:r>
          </a:p>
          <a:p>
            <a:pPr marL="0" lvl="0" indent="0" algn="just">
              <a:lnSpc>
                <a:spcPts val="3220"/>
              </a:lnSpc>
              <a:spcBef>
                <a:spcPct val="0"/>
              </a:spcBef>
            </a:pPr>
            <a:endParaRPr lang="en-US" sz="2927" b="1" u="none" strike="noStrike" spc="-161">
              <a:solidFill>
                <a:srgbClr val="403E3E"/>
              </a:solidFill>
              <a:latin typeface="Mukti"/>
              <a:ea typeface="Mukti"/>
              <a:cs typeface="Mukti"/>
              <a:sym typeface="Mukti"/>
            </a:endParaRPr>
          </a:p>
          <a:p>
            <a:pPr marL="0" lvl="0" indent="0" algn="just">
              <a:lnSpc>
                <a:spcPts val="3220"/>
              </a:lnSpc>
              <a:spcBef>
                <a:spcPct val="0"/>
              </a:spcBef>
            </a:pPr>
            <a:r>
              <a:rPr lang="en-US" sz="2927" b="1" u="none" strike="noStrike" spc="-161">
                <a:solidFill>
                  <a:srgbClr val="403E3E"/>
                </a:solidFill>
                <a:latin typeface="Mukti"/>
                <a:ea typeface="Mukti"/>
                <a:cs typeface="Mukti"/>
                <a:sym typeface="Mukti"/>
              </a:rPr>
              <a:t>- Offline: Store activations, bazaar participation, and loyalty engagement programs.</a:t>
            </a:r>
          </a:p>
          <a:p>
            <a:pPr marL="0" lvl="0" indent="0" algn="just">
              <a:lnSpc>
                <a:spcPts val="3220"/>
              </a:lnSpc>
              <a:spcBef>
                <a:spcPct val="0"/>
              </a:spcBef>
            </a:pPr>
            <a:endParaRPr lang="en-US" sz="2927" b="1" u="none" strike="noStrike" spc="-161">
              <a:solidFill>
                <a:srgbClr val="403E3E"/>
              </a:solidFill>
              <a:latin typeface="Mukti"/>
              <a:ea typeface="Mukti"/>
              <a:cs typeface="Mukti"/>
              <a:sym typeface="Mukt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-612992" y="9244012"/>
            <a:ext cx="14138998" cy="4762"/>
          </a:xfrm>
          <a:prstGeom prst="line">
            <a:avLst/>
          </a:prstGeom>
          <a:ln w="9525" cap="flat">
            <a:solidFill>
              <a:srgbClr val="403E3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 flipV="1">
            <a:off x="-462152" y="1033462"/>
            <a:ext cx="19212305" cy="0"/>
          </a:xfrm>
          <a:prstGeom prst="line">
            <a:avLst/>
          </a:prstGeom>
          <a:ln w="9525" cap="flat">
            <a:solidFill>
              <a:srgbClr val="403E3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AutoShape 5"/>
          <p:cNvSpPr/>
          <p:nvPr/>
        </p:nvSpPr>
        <p:spPr>
          <a:xfrm>
            <a:off x="-439307" y="2924738"/>
            <a:ext cx="13965314" cy="0"/>
          </a:xfrm>
          <a:prstGeom prst="line">
            <a:avLst/>
          </a:prstGeom>
          <a:ln w="9525" cap="flat">
            <a:solidFill>
              <a:srgbClr val="403E3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Freeform 6"/>
          <p:cNvSpPr/>
          <p:nvPr/>
        </p:nvSpPr>
        <p:spPr>
          <a:xfrm>
            <a:off x="12784034" y="2905688"/>
            <a:ext cx="4952494" cy="6338324"/>
          </a:xfrm>
          <a:custGeom>
            <a:avLst/>
            <a:gdLst/>
            <a:ahLst/>
            <a:cxnLst/>
            <a:rect l="l" t="t" r="r" b="b"/>
            <a:pathLst>
              <a:path w="4952494" h="6338324">
                <a:moveTo>
                  <a:pt x="0" y="0"/>
                </a:moveTo>
                <a:lnTo>
                  <a:pt x="4952494" y="0"/>
                </a:lnTo>
                <a:lnTo>
                  <a:pt x="4952494" y="6338324"/>
                </a:lnTo>
                <a:lnTo>
                  <a:pt x="0" y="63383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8681" b="-61179"/>
            </a:stretch>
          </a:blipFill>
          <a:ln w="9525" cap="sq">
            <a:solidFill>
              <a:srgbClr val="403E3E"/>
            </a:solidFill>
            <a:prstDash val="solid"/>
            <a:miter/>
          </a:ln>
        </p:spPr>
      </p:sp>
      <p:grpSp>
        <p:nvGrpSpPr>
          <p:cNvPr id="7" name="Group 7"/>
          <p:cNvGrpSpPr/>
          <p:nvPr/>
        </p:nvGrpSpPr>
        <p:grpSpPr>
          <a:xfrm>
            <a:off x="251435" y="9507110"/>
            <a:ext cx="542093" cy="540520"/>
            <a:chOff x="0" y="0"/>
            <a:chExt cx="174424" cy="17391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74424" cy="173917"/>
            </a:xfrm>
            <a:custGeom>
              <a:avLst/>
              <a:gdLst/>
              <a:ahLst/>
              <a:cxnLst/>
              <a:rect l="l" t="t" r="r" b="b"/>
              <a:pathLst>
                <a:path w="174424" h="173917">
                  <a:moveTo>
                    <a:pt x="86959" y="0"/>
                  </a:moveTo>
                  <a:lnTo>
                    <a:pt x="87465" y="0"/>
                  </a:lnTo>
                  <a:cubicBezTo>
                    <a:pt x="110528" y="0"/>
                    <a:pt x="132646" y="9162"/>
                    <a:pt x="148954" y="25470"/>
                  </a:cubicBezTo>
                  <a:cubicBezTo>
                    <a:pt x="165262" y="41778"/>
                    <a:pt x="174424" y="63896"/>
                    <a:pt x="174424" y="86959"/>
                  </a:cubicBezTo>
                  <a:lnTo>
                    <a:pt x="174424" y="86959"/>
                  </a:lnTo>
                  <a:cubicBezTo>
                    <a:pt x="174424" y="134985"/>
                    <a:pt x="135491" y="173917"/>
                    <a:pt x="87465" y="173917"/>
                  </a:cubicBezTo>
                  <a:lnTo>
                    <a:pt x="86959" y="173917"/>
                  </a:lnTo>
                  <a:cubicBezTo>
                    <a:pt x="38933" y="173917"/>
                    <a:pt x="0" y="134985"/>
                    <a:pt x="0" y="86959"/>
                  </a:cubicBezTo>
                  <a:lnTo>
                    <a:pt x="0" y="86959"/>
                  </a:lnTo>
                  <a:cubicBezTo>
                    <a:pt x="0" y="38933"/>
                    <a:pt x="38933" y="0"/>
                    <a:pt x="8695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403E3E"/>
              </a:solidFill>
              <a:prstDash val="solid"/>
              <a:round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174424" cy="212017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2660"/>
                </a:lnSpc>
                <a:spcBef>
                  <a:spcPct val="0"/>
                </a:spcBef>
              </a:pPr>
              <a:r>
                <a:rPr lang="en-US" sz="1900" spc="-104">
                  <a:solidFill>
                    <a:srgbClr val="403E3E"/>
                  </a:solidFill>
                  <a:latin typeface="Mukti"/>
                  <a:ea typeface="Mukti"/>
                  <a:cs typeface="Mukti"/>
                  <a:sym typeface="Mukti"/>
                </a:rPr>
                <a:t>25</a:t>
              </a:r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2410708" y="1674617"/>
            <a:ext cx="13466584" cy="8756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080"/>
              </a:lnSpc>
              <a:spcBef>
                <a:spcPct val="0"/>
              </a:spcBef>
            </a:pPr>
            <a:r>
              <a:rPr lang="en-US" sz="8000" spc="-176">
                <a:solidFill>
                  <a:srgbClr val="403E3E"/>
                </a:solidFill>
                <a:latin typeface="Arial Nova Light"/>
                <a:ea typeface="Arial Nova Light"/>
                <a:cs typeface="Arial Nova Light"/>
                <a:sym typeface="Arial Nova Light"/>
              </a:rPr>
              <a:t>POSTING FREQUENCY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499355" y="314960"/>
            <a:ext cx="4237173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60"/>
              </a:lnSpc>
            </a:pPr>
            <a:r>
              <a:rPr lang="en-US" sz="1900" spc="-104">
                <a:solidFill>
                  <a:srgbClr val="403E3E"/>
                </a:solidFill>
                <a:latin typeface="Mukti"/>
                <a:ea typeface="Mukti"/>
                <a:cs typeface="Mukti"/>
                <a:sym typeface="Mukti"/>
              </a:rPr>
              <a:t>CREATIVE BRIEF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51435" y="4165698"/>
            <a:ext cx="12340305" cy="27473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660"/>
              </a:lnSpc>
              <a:spcBef>
                <a:spcPct val="0"/>
              </a:spcBef>
            </a:pPr>
            <a:r>
              <a:rPr lang="en-US" sz="3327" b="1" u="none" strike="noStrike" spc="-183">
                <a:solidFill>
                  <a:srgbClr val="403E3E"/>
                </a:solidFill>
                <a:latin typeface="Mukti"/>
                <a:ea typeface="Mukti"/>
                <a:cs typeface="Mukti"/>
                <a:sym typeface="Mukti"/>
              </a:rPr>
              <a:t>Instagram: 1–2 posts daily and 3–5 stories.</a:t>
            </a:r>
          </a:p>
          <a:p>
            <a:pPr marL="0" lvl="0" indent="0" algn="just">
              <a:lnSpc>
                <a:spcPts val="3660"/>
              </a:lnSpc>
              <a:spcBef>
                <a:spcPct val="0"/>
              </a:spcBef>
            </a:pPr>
            <a:r>
              <a:rPr lang="en-US" sz="3327" b="1" u="none" strike="noStrike" spc="-183">
                <a:solidFill>
                  <a:srgbClr val="403E3E"/>
                </a:solidFill>
                <a:latin typeface="Mukti"/>
                <a:ea typeface="Mukti"/>
                <a:cs typeface="Mukti"/>
                <a:sym typeface="Mukti"/>
              </a:rPr>
              <a:t>Facebook: 1 -2 post daily and  3-5 stories.</a:t>
            </a:r>
          </a:p>
          <a:p>
            <a:pPr marL="0" lvl="0" indent="0" algn="just">
              <a:lnSpc>
                <a:spcPts val="3660"/>
              </a:lnSpc>
              <a:spcBef>
                <a:spcPct val="0"/>
              </a:spcBef>
            </a:pPr>
            <a:r>
              <a:rPr lang="en-US" sz="3327" b="1" u="none" strike="noStrike" spc="-183">
                <a:solidFill>
                  <a:srgbClr val="403E3E"/>
                </a:solidFill>
                <a:latin typeface="Mukti"/>
                <a:ea typeface="Mukti"/>
                <a:cs typeface="Mukti"/>
                <a:sym typeface="Mukti"/>
              </a:rPr>
              <a:t>TikTok: 7–10 short videos weekly.</a:t>
            </a:r>
          </a:p>
          <a:p>
            <a:pPr marL="0" lvl="0" indent="0" algn="just">
              <a:lnSpc>
                <a:spcPts val="3660"/>
              </a:lnSpc>
              <a:spcBef>
                <a:spcPct val="0"/>
              </a:spcBef>
            </a:pPr>
            <a:r>
              <a:rPr lang="en-US" sz="3327" b="1" u="none" strike="noStrike" spc="-183">
                <a:solidFill>
                  <a:srgbClr val="403E3E"/>
                </a:solidFill>
                <a:latin typeface="Mukti"/>
                <a:ea typeface="Mukti"/>
                <a:cs typeface="Mukti"/>
                <a:sym typeface="Mukti"/>
              </a:rPr>
              <a:t>WhatsApp: 2–3 broadcasts weekly featuring new arrivals and promotions.</a:t>
            </a:r>
          </a:p>
          <a:p>
            <a:pPr marL="0" lvl="0" indent="0" algn="just">
              <a:lnSpc>
                <a:spcPts val="3660"/>
              </a:lnSpc>
              <a:spcBef>
                <a:spcPct val="0"/>
              </a:spcBef>
            </a:pPr>
            <a:r>
              <a:rPr lang="en-US" sz="3327" b="1" u="none" strike="noStrike" spc="-183">
                <a:solidFill>
                  <a:srgbClr val="403E3E"/>
                </a:solidFill>
                <a:latin typeface="Mukti"/>
                <a:ea typeface="Mukti"/>
                <a:cs typeface="Mukti"/>
                <a:sym typeface="Mukti"/>
              </a:rPr>
              <a:t>A structured weekly content calendar ensures consistent brand visibility.</a:t>
            </a:r>
          </a:p>
          <a:p>
            <a:pPr marL="0" lvl="0" indent="0" algn="just">
              <a:lnSpc>
                <a:spcPts val="3660"/>
              </a:lnSpc>
              <a:spcBef>
                <a:spcPct val="0"/>
              </a:spcBef>
            </a:pPr>
            <a:endParaRPr lang="en-US" sz="3327" b="1" u="none" strike="noStrike" spc="-183">
              <a:solidFill>
                <a:srgbClr val="403E3E"/>
              </a:solidFill>
              <a:latin typeface="Mukti"/>
              <a:ea typeface="Mukti"/>
              <a:cs typeface="Mukti"/>
              <a:sym typeface="Mukt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-612992" y="9244012"/>
            <a:ext cx="14138998" cy="4762"/>
          </a:xfrm>
          <a:prstGeom prst="line">
            <a:avLst/>
          </a:prstGeom>
          <a:ln w="9525" cap="flat">
            <a:solidFill>
              <a:srgbClr val="403E3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 flipV="1">
            <a:off x="-462152" y="1033462"/>
            <a:ext cx="19212305" cy="0"/>
          </a:xfrm>
          <a:prstGeom prst="line">
            <a:avLst/>
          </a:prstGeom>
          <a:ln w="9525" cap="flat">
            <a:solidFill>
              <a:srgbClr val="403E3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AutoShape 5"/>
          <p:cNvSpPr/>
          <p:nvPr/>
        </p:nvSpPr>
        <p:spPr>
          <a:xfrm>
            <a:off x="-439307" y="2924738"/>
            <a:ext cx="13965314" cy="0"/>
          </a:xfrm>
          <a:prstGeom prst="line">
            <a:avLst/>
          </a:prstGeom>
          <a:ln w="9525" cap="flat">
            <a:solidFill>
              <a:srgbClr val="403E3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Freeform 6"/>
          <p:cNvSpPr/>
          <p:nvPr/>
        </p:nvSpPr>
        <p:spPr>
          <a:xfrm>
            <a:off x="12784034" y="2905688"/>
            <a:ext cx="4952494" cy="6338324"/>
          </a:xfrm>
          <a:custGeom>
            <a:avLst/>
            <a:gdLst/>
            <a:ahLst/>
            <a:cxnLst/>
            <a:rect l="l" t="t" r="r" b="b"/>
            <a:pathLst>
              <a:path w="4952494" h="6338324">
                <a:moveTo>
                  <a:pt x="0" y="0"/>
                </a:moveTo>
                <a:lnTo>
                  <a:pt x="4952494" y="0"/>
                </a:lnTo>
                <a:lnTo>
                  <a:pt x="4952494" y="6338324"/>
                </a:lnTo>
                <a:lnTo>
                  <a:pt x="0" y="63383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5684" b="-34175"/>
            </a:stretch>
          </a:blipFill>
          <a:ln w="9525" cap="sq">
            <a:solidFill>
              <a:srgbClr val="403E3E"/>
            </a:solidFill>
            <a:prstDash val="solid"/>
            <a:miter/>
          </a:ln>
        </p:spPr>
      </p:sp>
      <p:grpSp>
        <p:nvGrpSpPr>
          <p:cNvPr id="7" name="Group 7"/>
          <p:cNvGrpSpPr/>
          <p:nvPr/>
        </p:nvGrpSpPr>
        <p:grpSpPr>
          <a:xfrm>
            <a:off x="251435" y="9507110"/>
            <a:ext cx="542093" cy="540520"/>
            <a:chOff x="0" y="0"/>
            <a:chExt cx="174424" cy="17391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74424" cy="173917"/>
            </a:xfrm>
            <a:custGeom>
              <a:avLst/>
              <a:gdLst/>
              <a:ahLst/>
              <a:cxnLst/>
              <a:rect l="l" t="t" r="r" b="b"/>
              <a:pathLst>
                <a:path w="174424" h="173917">
                  <a:moveTo>
                    <a:pt x="86959" y="0"/>
                  </a:moveTo>
                  <a:lnTo>
                    <a:pt x="87465" y="0"/>
                  </a:lnTo>
                  <a:cubicBezTo>
                    <a:pt x="110528" y="0"/>
                    <a:pt x="132646" y="9162"/>
                    <a:pt x="148954" y="25470"/>
                  </a:cubicBezTo>
                  <a:cubicBezTo>
                    <a:pt x="165262" y="41778"/>
                    <a:pt x="174424" y="63896"/>
                    <a:pt x="174424" y="86959"/>
                  </a:cubicBezTo>
                  <a:lnTo>
                    <a:pt x="174424" y="86959"/>
                  </a:lnTo>
                  <a:cubicBezTo>
                    <a:pt x="174424" y="134985"/>
                    <a:pt x="135491" y="173917"/>
                    <a:pt x="87465" y="173917"/>
                  </a:cubicBezTo>
                  <a:lnTo>
                    <a:pt x="86959" y="173917"/>
                  </a:lnTo>
                  <a:cubicBezTo>
                    <a:pt x="38933" y="173917"/>
                    <a:pt x="0" y="134985"/>
                    <a:pt x="0" y="86959"/>
                  </a:cubicBezTo>
                  <a:lnTo>
                    <a:pt x="0" y="86959"/>
                  </a:lnTo>
                  <a:cubicBezTo>
                    <a:pt x="0" y="38933"/>
                    <a:pt x="38933" y="0"/>
                    <a:pt x="8695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403E3E"/>
              </a:solidFill>
              <a:prstDash val="solid"/>
              <a:round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174424" cy="212017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2660"/>
                </a:lnSpc>
                <a:spcBef>
                  <a:spcPct val="0"/>
                </a:spcBef>
              </a:pPr>
              <a:r>
                <a:rPr lang="en-US" sz="1900" spc="-104">
                  <a:solidFill>
                    <a:srgbClr val="403E3E"/>
                  </a:solidFill>
                  <a:latin typeface="Mukti"/>
                  <a:ea typeface="Mukti"/>
                  <a:cs typeface="Mukti"/>
                  <a:sym typeface="Mukti"/>
                </a:rPr>
                <a:t>26</a:t>
              </a:r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2410708" y="1674617"/>
            <a:ext cx="13466584" cy="8756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080"/>
              </a:lnSpc>
              <a:spcBef>
                <a:spcPct val="0"/>
              </a:spcBef>
            </a:pPr>
            <a:r>
              <a:rPr lang="en-US" sz="8000" spc="-176">
                <a:solidFill>
                  <a:srgbClr val="403E3E"/>
                </a:solidFill>
                <a:latin typeface="Arial Nova Light"/>
                <a:ea typeface="Arial Nova Light"/>
                <a:cs typeface="Arial Nova Light"/>
                <a:sym typeface="Arial Nova Light"/>
              </a:rPr>
              <a:t>TONE OF VOICE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499355" y="314960"/>
            <a:ext cx="4237173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60"/>
              </a:lnSpc>
            </a:pPr>
            <a:r>
              <a:rPr lang="en-US" sz="1900" spc="-104">
                <a:solidFill>
                  <a:srgbClr val="403E3E"/>
                </a:solidFill>
                <a:latin typeface="Mukti"/>
                <a:ea typeface="Mukti"/>
                <a:cs typeface="Mukti"/>
                <a:sym typeface="Mukti"/>
              </a:rPr>
              <a:t>CREATIVE BRIEF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51435" y="4165698"/>
            <a:ext cx="12340305" cy="41189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660"/>
              </a:lnSpc>
              <a:spcBef>
                <a:spcPct val="0"/>
              </a:spcBef>
            </a:pPr>
            <a:r>
              <a:rPr lang="en-US" sz="3327" spc="-183">
                <a:solidFill>
                  <a:srgbClr val="403E3E"/>
                </a:solidFill>
                <a:latin typeface="Mukti"/>
                <a:ea typeface="Mukti"/>
                <a:cs typeface="Mukti"/>
                <a:sym typeface="Mukti"/>
              </a:rPr>
              <a:t>S</a:t>
            </a:r>
            <a:r>
              <a:rPr lang="en-US" sz="3327" b="1" u="none" strike="noStrike" spc="-183">
                <a:solidFill>
                  <a:srgbClr val="403E3E"/>
                </a:solidFill>
                <a:latin typeface="Mukti"/>
                <a:ea typeface="Mukti"/>
                <a:cs typeface="Mukti"/>
                <a:sym typeface="Mukti"/>
              </a:rPr>
              <a:t>aidaty’s tone of voice is friendly, elegant, confident, and relatable. </a:t>
            </a:r>
          </a:p>
          <a:p>
            <a:pPr marL="0" lvl="0" indent="0" algn="just">
              <a:lnSpc>
                <a:spcPts val="3660"/>
              </a:lnSpc>
              <a:spcBef>
                <a:spcPct val="0"/>
              </a:spcBef>
            </a:pPr>
            <a:r>
              <a:rPr lang="en-US" sz="3327" b="1" u="none" strike="noStrike" spc="-183">
                <a:solidFill>
                  <a:srgbClr val="403E3E"/>
                </a:solidFill>
                <a:latin typeface="Mukti"/>
                <a:ea typeface="Mukti"/>
                <a:cs typeface="Mukti"/>
                <a:sym typeface="Mukti"/>
              </a:rPr>
              <a:t>It combines simplicity with style, often using light Egyptian Arabic blended with English for a modern touch. </a:t>
            </a:r>
          </a:p>
          <a:p>
            <a:pPr marL="0" lvl="0" indent="0" algn="just">
              <a:lnSpc>
                <a:spcPts val="3660"/>
              </a:lnSpc>
              <a:spcBef>
                <a:spcPct val="0"/>
              </a:spcBef>
            </a:pPr>
            <a:r>
              <a:rPr lang="en-US" sz="3327" b="1" u="none" strike="noStrike" spc="-183">
                <a:solidFill>
                  <a:srgbClr val="403E3E"/>
                </a:solidFill>
                <a:latin typeface="Mukti"/>
                <a:ea typeface="Mukti"/>
                <a:cs typeface="Mukti"/>
                <a:sym typeface="Mukti"/>
              </a:rPr>
              <a:t>The communication aims to inspire customers while maintaining authenticity and warmth.</a:t>
            </a:r>
          </a:p>
          <a:p>
            <a:pPr marL="0" lvl="0" indent="0" algn="just">
              <a:lnSpc>
                <a:spcPts val="3660"/>
              </a:lnSpc>
              <a:spcBef>
                <a:spcPct val="0"/>
              </a:spcBef>
            </a:pPr>
            <a:endParaRPr lang="en-US" sz="3327" b="1" u="none" strike="noStrike" spc="-183">
              <a:solidFill>
                <a:srgbClr val="403E3E"/>
              </a:solidFill>
              <a:latin typeface="Mukti"/>
              <a:ea typeface="Mukti"/>
              <a:cs typeface="Mukti"/>
              <a:sym typeface="Mukti"/>
            </a:endParaRPr>
          </a:p>
          <a:p>
            <a:pPr marL="0" lvl="0" indent="0" algn="just">
              <a:lnSpc>
                <a:spcPts val="3660"/>
              </a:lnSpc>
              <a:spcBef>
                <a:spcPct val="0"/>
              </a:spcBef>
            </a:pPr>
            <a:r>
              <a:rPr lang="en-US" sz="3327" b="1" u="none" strike="noStrike" spc="-183">
                <a:solidFill>
                  <a:srgbClr val="403E3E"/>
                </a:solidFill>
                <a:latin typeface="Mukti"/>
                <a:ea typeface="Mukti"/>
                <a:cs typeface="Mukti"/>
                <a:sym typeface="Mukti"/>
              </a:rPr>
              <a:t>Example : “Your bag deserves to shine just like you! </a:t>
            </a:r>
          </a:p>
          <a:p>
            <a:pPr marL="0" lvl="0" indent="0" algn="just">
              <a:lnSpc>
                <a:spcPts val="3660"/>
              </a:lnSpc>
              <a:spcBef>
                <a:spcPct val="0"/>
              </a:spcBef>
            </a:pPr>
            <a:r>
              <a:rPr lang="en-US" sz="3327" b="1" u="none" strike="noStrike" spc="-183">
                <a:solidFill>
                  <a:srgbClr val="403E3E"/>
                </a:solidFill>
                <a:latin typeface="Mukti"/>
                <a:ea typeface="Mukti"/>
                <a:cs typeface="Mukti"/>
                <a:sym typeface="Mukti"/>
              </a:rPr>
              <a:t>Discover the new collection now.”</a:t>
            </a:r>
          </a:p>
          <a:p>
            <a:pPr marL="0" lvl="0" indent="0" algn="just">
              <a:lnSpc>
                <a:spcPts val="3660"/>
              </a:lnSpc>
              <a:spcBef>
                <a:spcPct val="0"/>
              </a:spcBef>
            </a:pPr>
            <a:endParaRPr lang="en-US" sz="3327" b="1" u="none" strike="noStrike" spc="-183">
              <a:solidFill>
                <a:srgbClr val="403E3E"/>
              </a:solidFill>
              <a:latin typeface="Mukti"/>
              <a:ea typeface="Mukti"/>
              <a:cs typeface="Mukti"/>
              <a:sym typeface="Mukt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-612992" y="9244012"/>
            <a:ext cx="14138998" cy="4762"/>
          </a:xfrm>
          <a:prstGeom prst="line">
            <a:avLst/>
          </a:prstGeom>
          <a:ln w="9525" cap="flat">
            <a:solidFill>
              <a:srgbClr val="403E3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 flipV="1">
            <a:off x="-462152" y="1033462"/>
            <a:ext cx="19212305" cy="0"/>
          </a:xfrm>
          <a:prstGeom prst="line">
            <a:avLst/>
          </a:prstGeom>
          <a:ln w="9525" cap="flat">
            <a:solidFill>
              <a:srgbClr val="403E3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AutoShape 5"/>
          <p:cNvSpPr/>
          <p:nvPr/>
        </p:nvSpPr>
        <p:spPr>
          <a:xfrm>
            <a:off x="-439307" y="2924738"/>
            <a:ext cx="13965314" cy="0"/>
          </a:xfrm>
          <a:prstGeom prst="line">
            <a:avLst/>
          </a:prstGeom>
          <a:ln w="9525" cap="flat">
            <a:solidFill>
              <a:srgbClr val="403E3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Freeform 6"/>
          <p:cNvSpPr/>
          <p:nvPr/>
        </p:nvSpPr>
        <p:spPr>
          <a:xfrm>
            <a:off x="12784034" y="2905688"/>
            <a:ext cx="4952494" cy="6338324"/>
          </a:xfrm>
          <a:custGeom>
            <a:avLst/>
            <a:gdLst/>
            <a:ahLst/>
            <a:cxnLst/>
            <a:rect l="l" t="t" r="r" b="b"/>
            <a:pathLst>
              <a:path w="4952494" h="6338324">
                <a:moveTo>
                  <a:pt x="0" y="0"/>
                </a:moveTo>
                <a:lnTo>
                  <a:pt x="4952494" y="0"/>
                </a:lnTo>
                <a:lnTo>
                  <a:pt x="4952494" y="6338324"/>
                </a:lnTo>
                <a:lnTo>
                  <a:pt x="0" y="63383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8322" b="-51537"/>
            </a:stretch>
          </a:blipFill>
          <a:ln w="9525" cap="sq">
            <a:solidFill>
              <a:srgbClr val="403E3E"/>
            </a:solidFill>
            <a:prstDash val="solid"/>
            <a:miter/>
          </a:ln>
        </p:spPr>
      </p:sp>
      <p:grpSp>
        <p:nvGrpSpPr>
          <p:cNvPr id="7" name="Group 7"/>
          <p:cNvGrpSpPr/>
          <p:nvPr/>
        </p:nvGrpSpPr>
        <p:grpSpPr>
          <a:xfrm>
            <a:off x="251435" y="9507110"/>
            <a:ext cx="542093" cy="540520"/>
            <a:chOff x="0" y="0"/>
            <a:chExt cx="174424" cy="17391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74424" cy="173917"/>
            </a:xfrm>
            <a:custGeom>
              <a:avLst/>
              <a:gdLst/>
              <a:ahLst/>
              <a:cxnLst/>
              <a:rect l="l" t="t" r="r" b="b"/>
              <a:pathLst>
                <a:path w="174424" h="173917">
                  <a:moveTo>
                    <a:pt x="86959" y="0"/>
                  </a:moveTo>
                  <a:lnTo>
                    <a:pt x="87465" y="0"/>
                  </a:lnTo>
                  <a:cubicBezTo>
                    <a:pt x="110528" y="0"/>
                    <a:pt x="132646" y="9162"/>
                    <a:pt x="148954" y="25470"/>
                  </a:cubicBezTo>
                  <a:cubicBezTo>
                    <a:pt x="165262" y="41778"/>
                    <a:pt x="174424" y="63896"/>
                    <a:pt x="174424" y="86959"/>
                  </a:cubicBezTo>
                  <a:lnTo>
                    <a:pt x="174424" y="86959"/>
                  </a:lnTo>
                  <a:cubicBezTo>
                    <a:pt x="174424" y="134985"/>
                    <a:pt x="135491" y="173917"/>
                    <a:pt x="87465" y="173917"/>
                  </a:cubicBezTo>
                  <a:lnTo>
                    <a:pt x="86959" y="173917"/>
                  </a:lnTo>
                  <a:cubicBezTo>
                    <a:pt x="38933" y="173917"/>
                    <a:pt x="0" y="134985"/>
                    <a:pt x="0" y="86959"/>
                  </a:cubicBezTo>
                  <a:lnTo>
                    <a:pt x="0" y="86959"/>
                  </a:lnTo>
                  <a:cubicBezTo>
                    <a:pt x="0" y="38933"/>
                    <a:pt x="38933" y="0"/>
                    <a:pt x="8695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403E3E"/>
              </a:solidFill>
              <a:prstDash val="solid"/>
              <a:round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174424" cy="212017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2660"/>
                </a:lnSpc>
                <a:spcBef>
                  <a:spcPct val="0"/>
                </a:spcBef>
              </a:pPr>
              <a:r>
                <a:rPr lang="en-US" sz="1900" spc="-104">
                  <a:solidFill>
                    <a:srgbClr val="403E3E"/>
                  </a:solidFill>
                  <a:latin typeface="Mukti"/>
                  <a:ea typeface="Mukti"/>
                  <a:cs typeface="Mukti"/>
                  <a:sym typeface="Mukti"/>
                </a:rPr>
                <a:t>27</a:t>
              </a:r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2410708" y="1674617"/>
            <a:ext cx="13466584" cy="16471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80"/>
              </a:lnSpc>
            </a:pPr>
            <a:r>
              <a:rPr lang="en-US" sz="8000" spc="-176" dirty="0">
                <a:solidFill>
                  <a:srgbClr val="403E3E"/>
                </a:solidFill>
                <a:latin typeface="Arial Nova Light"/>
                <a:ea typeface="Arial Nova Light"/>
                <a:cs typeface="Arial Nova Light"/>
                <a:sym typeface="Arial Nova Light"/>
              </a:rPr>
              <a:t>CONTENT CALENDAR</a:t>
            </a:r>
          </a:p>
          <a:p>
            <a:pPr marL="0" lvl="0" indent="0" algn="ctr">
              <a:lnSpc>
                <a:spcPts val="6080"/>
              </a:lnSpc>
              <a:spcBef>
                <a:spcPct val="0"/>
              </a:spcBef>
            </a:pPr>
            <a:endParaRPr lang="en-US" sz="8000" spc="-176" dirty="0">
              <a:solidFill>
                <a:srgbClr val="403E3E"/>
              </a:solidFill>
              <a:latin typeface="Arial Nova Light"/>
              <a:ea typeface="Arial Nova Light"/>
              <a:cs typeface="Arial Nova Light"/>
              <a:sym typeface="Arial Nova Light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3499355" y="314960"/>
            <a:ext cx="4237173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60"/>
              </a:lnSpc>
            </a:pPr>
            <a:r>
              <a:rPr lang="en-US" sz="1900" spc="-104">
                <a:solidFill>
                  <a:srgbClr val="403E3E"/>
                </a:solidFill>
                <a:latin typeface="Mukti"/>
                <a:ea typeface="Mukti"/>
                <a:cs typeface="Mukti"/>
                <a:sym typeface="Mukti"/>
              </a:rPr>
              <a:t>CREATIVE BRIEF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51435" y="3130005"/>
            <a:ext cx="12340305" cy="59477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660"/>
              </a:lnSpc>
              <a:spcBef>
                <a:spcPct val="0"/>
              </a:spcBef>
            </a:pPr>
            <a:r>
              <a:rPr lang="en-US" sz="3327" u="sng" spc="-183">
                <a:solidFill>
                  <a:srgbClr val="403E3E"/>
                </a:solidFill>
                <a:latin typeface="Mukti"/>
                <a:ea typeface="Mukti"/>
                <a:cs typeface="Mukti"/>
                <a:sym typeface="Mukti"/>
              </a:rPr>
              <a:t>Conten</a:t>
            </a:r>
            <a:r>
              <a:rPr lang="en-US" sz="3327" b="1" u="sng" strike="noStrike" spc="-183">
                <a:solidFill>
                  <a:srgbClr val="403E3E"/>
                </a:solidFill>
                <a:latin typeface="Mukti"/>
                <a:ea typeface="Mukti"/>
                <a:cs typeface="Mukti"/>
                <a:sym typeface="Mukti"/>
              </a:rPr>
              <a:t>t Types</a:t>
            </a:r>
          </a:p>
          <a:p>
            <a:pPr marL="0" lvl="0" indent="0" algn="just">
              <a:lnSpc>
                <a:spcPts val="3660"/>
              </a:lnSpc>
              <a:spcBef>
                <a:spcPct val="0"/>
              </a:spcBef>
            </a:pPr>
            <a:endParaRPr lang="en-US" sz="3327" b="1" u="sng" strike="noStrike" spc="-183">
              <a:solidFill>
                <a:srgbClr val="403E3E"/>
              </a:solidFill>
              <a:latin typeface="Mukti"/>
              <a:ea typeface="Mukti"/>
              <a:cs typeface="Mukti"/>
              <a:sym typeface="Mukti"/>
            </a:endParaRPr>
          </a:p>
          <a:p>
            <a:pPr marL="0" lvl="0" indent="0" algn="just">
              <a:lnSpc>
                <a:spcPts val="3660"/>
              </a:lnSpc>
              <a:spcBef>
                <a:spcPct val="0"/>
              </a:spcBef>
            </a:pPr>
            <a:r>
              <a:rPr lang="en-US" sz="3327" b="1" u="none" strike="noStrike" spc="-183">
                <a:solidFill>
                  <a:srgbClr val="403E3E"/>
                </a:solidFill>
                <a:latin typeface="Mukti"/>
                <a:ea typeface="Mukti"/>
                <a:cs typeface="Mukti"/>
                <a:sym typeface="Mukti"/>
              </a:rPr>
              <a:t>· Product Photoshoots: Professional photos showing product details and styling options.</a:t>
            </a:r>
          </a:p>
          <a:p>
            <a:pPr marL="0" lvl="0" indent="0" algn="just">
              <a:lnSpc>
                <a:spcPts val="3660"/>
              </a:lnSpc>
              <a:spcBef>
                <a:spcPct val="0"/>
              </a:spcBef>
            </a:pPr>
            <a:r>
              <a:rPr lang="en-US" sz="3327" b="1" u="none" strike="noStrike" spc="-183">
                <a:solidFill>
                  <a:srgbClr val="403E3E"/>
                </a:solidFill>
                <a:latin typeface="Mukti"/>
                <a:ea typeface="Mukti"/>
                <a:cs typeface="Mukti"/>
                <a:sym typeface="Mukti"/>
              </a:rPr>
              <a:t>(Already shot by a professional photographer – over 50 high-quality videos and product visuals.)</a:t>
            </a:r>
          </a:p>
          <a:p>
            <a:pPr marL="0" lvl="0" indent="0" algn="just">
              <a:lnSpc>
                <a:spcPts val="3660"/>
              </a:lnSpc>
              <a:spcBef>
                <a:spcPct val="0"/>
              </a:spcBef>
            </a:pPr>
            <a:r>
              <a:rPr lang="en-US" sz="3327" b="1" u="none" strike="noStrike" spc="-183">
                <a:solidFill>
                  <a:srgbClr val="403E3E"/>
                </a:solidFill>
                <a:latin typeface="Mukti"/>
                <a:ea typeface="Mukti"/>
                <a:cs typeface="Mukti"/>
                <a:sym typeface="Mukti"/>
              </a:rPr>
              <a:t>· Video Reels: “How to style it” reels, unboxing, and “day in the life” videos featuring Saidaty products.</a:t>
            </a:r>
          </a:p>
          <a:p>
            <a:pPr marL="0" lvl="0" indent="0" algn="just">
              <a:lnSpc>
                <a:spcPts val="3660"/>
              </a:lnSpc>
              <a:spcBef>
                <a:spcPct val="0"/>
              </a:spcBef>
            </a:pPr>
            <a:r>
              <a:rPr lang="en-US" sz="3327" b="1" u="none" strike="noStrike" spc="-183">
                <a:solidFill>
                  <a:srgbClr val="403E3E"/>
                </a:solidFill>
                <a:latin typeface="Mukti"/>
                <a:ea typeface="Mukti"/>
                <a:cs typeface="Mukti"/>
                <a:sym typeface="Mukti"/>
              </a:rPr>
              <a:t>·Testimonials: Customer feedback and “before &amp; after” transformation stories.</a:t>
            </a:r>
          </a:p>
          <a:p>
            <a:pPr marL="0" lvl="0" indent="0" algn="just">
              <a:lnSpc>
                <a:spcPts val="3660"/>
              </a:lnSpc>
              <a:spcBef>
                <a:spcPct val="0"/>
              </a:spcBef>
            </a:pPr>
            <a:r>
              <a:rPr lang="en-US" sz="3327" b="1" u="none" strike="noStrike" spc="-183">
                <a:solidFill>
                  <a:srgbClr val="403E3E"/>
                </a:solidFill>
                <a:latin typeface="Mukti"/>
                <a:ea typeface="Mukti"/>
                <a:cs typeface="Mukti"/>
                <a:sym typeface="Mukti"/>
              </a:rPr>
              <a:t>·Matching Sets Content: Posts showing shoes + bag combinations with outfit ideas.</a:t>
            </a:r>
          </a:p>
          <a:p>
            <a:pPr marL="0" lvl="0" indent="0" algn="just">
              <a:lnSpc>
                <a:spcPts val="3660"/>
              </a:lnSpc>
              <a:spcBef>
                <a:spcPct val="0"/>
              </a:spcBef>
            </a:pPr>
            <a:endParaRPr lang="en-US" sz="3327" b="1" u="none" strike="noStrike" spc="-183">
              <a:solidFill>
                <a:srgbClr val="403E3E"/>
              </a:solidFill>
              <a:latin typeface="Mukti"/>
              <a:ea typeface="Mukti"/>
              <a:cs typeface="Mukti"/>
              <a:sym typeface="Mukti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6140557" y="8681529"/>
            <a:ext cx="3625453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399" u="sng" spc="-131">
                <a:solidFill>
                  <a:srgbClr val="403E3E"/>
                </a:solidFill>
                <a:latin typeface="Mukti"/>
                <a:ea typeface="Mukti"/>
                <a:cs typeface="Mukti"/>
                <a:sym typeface="Mukti"/>
                <a:hlinkClick r:id="rId4" tooltip="https://drive.google.com/drive/folders/1QgZo9w_FrZAUnvJmYsgrB5I5Gjw8H8q0?usp=drive_link"/>
              </a:rPr>
              <a:t>CONTENT CALENDAR LINK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AutoShape 3"/>
          <p:cNvSpPr/>
          <p:nvPr/>
        </p:nvSpPr>
        <p:spPr>
          <a:xfrm flipV="1">
            <a:off x="-462152" y="1033462"/>
            <a:ext cx="19212305" cy="0"/>
          </a:xfrm>
          <a:prstGeom prst="line">
            <a:avLst/>
          </a:prstGeom>
          <a:ln w="9525" cap="flat">
            <a:solidFill>
              <a:srgbClr val="403E3E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>
            <a:off x="251435" y="9589252"/>
            <a:ext cx="542093" cy="540520"/>
            <a:chOff x="0" y="0"/>
            <a:chExt cx="174424" cy="17391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74424" cy="173917"/>
            </a:xfrm>
            <a:custGeom>
              <a:avLst/>
              <a:gdLst/>
              <a:ahLst/>
              <a:cxnLst/>
              <a:rect l="l" t="t" r="r" b="b"/>
              <a:pathLst>
                <a:path w="174424" h="173917">
                  <a:moveTo>
                    <a:pt x="86959" y="0"/>
                  </a:moveTo>
                  <a:lnTo>
                    <a:pt x="87465" y="0"/>
                  </a:lnTo>
                  <a:cubicBezTo>
                    <a:pt x="110528" y="0"/>
                    <a:pt x="132646" y="9162"/>
                    <a:pt x="148954" y="25470"/>
                  </a:cubicBezTo>
                  <a:cubicBezTo>
                    <a:pt x="165262" y="41778"/>
                    <a:pt x="174424" y="63896"/>
                    <a:pt x="174424" y="86959"/>
                  </a:cubicBezTo>
                  <a:lnTo>
                    <a:pt x="174424" y="86959"/>
                  </a:lnTo>
                  <a:cubicBezTo>
                    <a:pt x="174424" y="134985"/>
                    <a:pt x="135491" y="173917"/>
                    <a:pt x="87465" y="173917"/>
                  </a:cubicBezTo>
                  <a:lnTo>
                    <a:pt x="86959" y="173917"/>
                  </a:lnTo>
                  <a:cubicBezTo>
                    <a:pt x="38933" y="173917"/>
                    <a:pt x="0" y="134985"/>
                    <a:pt x="0" y="86959"/>
                  </a:cubicBezTo>
                  <a:lnTo>
                    <a:pt x="0" y="86959"/>
                  </a:lnTo>
                  <a:cubicBezTo>
                    <a:pt x="0" y="38933"/>
                    <a:pt x="38933" y="0"/>
                    <a:pt x="8695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403E3E"/>
              </a:solidFill>
              <a:prstDash val="solid"/>
              <a:round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174424" cy="212017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2660"/>
                </a:lnSpc>
                <a:spcBef>
                  <a:spcPct val="0"/>
                </a:spcBef>
              </a:pPr>
              <a:r>
                <a:rPr lang="en-US" sz="1900" spc="-104">
                  <a:solidFill>
                    <a:srgbClr val="403E3E"/>
                  </a:solidFill>
                  <a:latin typeface="Mukti"/>
                  <a:ea typeface="Mukti"/>
                  <a:cs typeface="Mukti"/>
                  <a:sym typeface="Mukti"/>
                </a:rPr>
                <a:t>28</a:t>
              </a:r>
            </a:p>
          </p:txBody>
        </p:sp>
      </p:grpSp>
      <p:graphicFrame>
        <p:nvGraphicFramePr>
          <p:cNvPr id="7" name="Table 7"/>
          <p:cNvGraphicFramePr>
            <a:graphicFrameLocks noGrp="1"/>
          </p:cNvGraphicFramePr>
          <p:nvPr/>
        </p:nvGraphicFramePr>
        <p:xfrm>
          <a:off x="1977583" y="2114550"/>
          <a:ext cx="15062114" cy="8172450"/>
        </p:xfrm>
        <a:graphic>
          <a:graphicData uri="http://schemas.openxmlformats.org/drawingml/2006/table">
            <a:tbl>
              <a:tblPr/>
              <a:tblGrid>
                <a:gridCol w="20200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622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184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4613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80404">
                <a:tc>
                  <a:txBody>
                    <a:bodyPr/>
                    <a:lstStyle/>
                    <a:p>
                      <a:pPr algn="ctr">
                        <a:lnSpc>
                          <a:spcPts val="2660"/>
                        </a:lnSpc>
                        <a:defRPr/>
                      </a:pPr>
                      <a:r>
                        <a:rPr lang="en-US" sz="1900" b="1">
                          <a:solidFill>
                            <a:srgbClr val="FF751F"/>
                          </a:solidFill>
                          <a:latin typeface="Mukti"/>
                          <a:ea typeface="Mukti"/>
                          <a:cs typeface="Mukti"/>
                          <a:sym typeface="Mukti"/>
                        </a:rPr>
                        <a:t>Month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60"/>
                        </a:lnSpc>
                        <a:defRPr/>
                      </a:pPr>
                      <a:r>
                        <a:rPr lang="en-US" sz="1900" b="1">
                          <a:solidFill>
                            <a:srgbClr val="FF751F"/>
                          </a:solidFill>
                          <a:latin typeface="Mukti"/>
                          <a:ea typeface="Mukti"/>
                          <a:cs typeface="Mukti"/>
                          <a:sym typeface="Mukti"/>
                        </a:rPr>
                        <a:t>Activity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60"/>
                        </a:lnSpc>
                        <a:defRPr/>
                      </a:pPr>
                      <a:r>
                        <a:rPr lang="en-US" sz="1900" b="1">
                          <a:solidFill>
                            <a:srgbClr val="FF751F"/>
                          </a:solidFill>
                          <a:latin typeface="Mukti"/>
                          <a:ea typeface="Mukti"/>
                          <a:cs typeface="Mukti"/>
                          <a:sym typeface="Mukti"/>
                        </a:rPr>
                        <a:t>Responsible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60"/>
                        </a:lnSpc>
                        <a:defRPr/>
                      </a:pPr>
                      <a:r>
                        <a:rPr lang="en-US" sz="1900" b="1">
                          <a:solidFill>
                            <a:srgbClr val="FF751F"/>
                          </a:solidFill>
                          <a:latin typeface="Mukti"/>
                          <a:ea typeface="Mukti"/>
                          <a:cs typeface="Mukti"/>
                          <a:sym typeface="Mukti"/>
                        </a:rPr>
                        <a:t>Expected Outcome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15341">
                <a:tc>
                  <a:txBody>
                    <a:bodyPr/>
                    <a:lstStyle/>
                    <a:p>
                      <a:pPr algn="ctr">
                        <a:lnSpc>
                          <a:spcPts val="2660"/>
                        </a:lnSpc>
                        <a:defRPr/>
                      </a:pPr>
                      <a:r>
                        <a:rPr lang="en-US" sz="1900">
                          <a:solidFill>
                            <a:srgbClr val="FF751F"/>
                          </a:solidFill>
                          <a:latin typeface="Mukti"/>
                          <a:ea typeface="Mukti"/>
                          <a:cs typeface="Mukti"/>
                          <a:sym typeface="Mukti"/>
                        </a:rPr>
                        <a:t>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60"/>
                        </a:lnSpc>
                        <a:defRPr/>
                      </a:pPr>
                      <a:r>
                        <a:rPr lang="en-US" sz="1900">
                          <a:solidFill>
                            <a:srgbClr val="000000"/>
                          </a:solidFill>
                          <a:latin typeface="Mukti"/>
                          <a:ea typeface="Mukti"/>
                          <a:cs typeface="Mukti"/>
                          <a:sym typeface="Mukti"/>
                        </a:rPr>
                        <a:t>Define brand identity &amp; content plan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60"/>
                        </a:lnSpc>
                        <a:defRPr/>
                      </a:pPr>
                      <a:r>
                        <a:rPr lang="en-US" sz="1900">
                          <a:solidFill>
                            <a:srgbClr val="000000"/>
                          </a:solidFill>
                          <a:latin typeface="Mukti"/>
                          <a:ea typeface="Mukti"/>
                          <a:cs typeface="Mukti"/>
                          <a:sym typeface="Mukti"/>
                        </a:rPr>
                        <a:t>Marketing Team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60"/>
                        </a:lnSpc>
                        <a:defRPr/>
                      </a:pPr>
                      <a:r>
                        <a:rPr lang="en-US" sz="1900">
                          <a:solidFill>
                            <a:srgbClr val="000000"/>
                          </a:solidFill>
                          <a:latin typeface="Mukti"/>
                          <a:ea typeface="Mukti"/>
                          <a:cs typeface="Mukti"/>
                          <a:sym typeface="Mukti"/>
                        </a:rPr>
                        <a:t>Consistent branding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15341">
                <a:tc>
                  <a:txBody>
                    <a:bodyPr/>
                    <a:lstStyle/>
                    <a:p>
                      <a:pPr algn="ctr">
                        <a:lnSpc>
                          <a:spcPts val="2660"/>
                        </a:lnSpc>
                        <a:defRPr/>
                      </a:pPr>
                      <a:r>
                        <a:rPr lang="en-US" sz="1900">
                          <a:solidFill>
                            <a:srgbClr val="FF751F"/>
                          </a:solidFill>
                          <a:latin typeface="Mukti"/>
                          <a:ea typeface="Mukti"/>
                          <a:cs typeface="Mukti"/>
                          <a:sym typeface="Mukti"/>
                        </a:rPr>
                        <a:t>2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60"/>
                        </a:lnSpc>
                        <a:defRPr/>
                      </a:pPr>
                      <a:r>
                        <a:rPr lang="en-US" sz="1900">
                          <a:solidFill>
                            <a:srgbClr val="000000"/>
                          </a:solidFill>
                          <a:latin typeface="Mukti"/>
                          <a:ea typeface="Mukti"/>
                          <a:cs typeface="Mukti"/>
                          <a:sym typeface="Mukti"/>
                        </a:rPr>
                        <a:t>Launch Reels &amp; Influencer Campaign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60"/>
                        </a:lnSpc>
                        <a:defRPr/>
                      </a:pPr>
                      <a:r>
                        <a:rPr lang="en-US" sz="1900">
                          <a:solidFill>
                            <a:srgbClr val="000000"/>
                          </a:solidFill>
                          <a:latin typeface="Mukti"/>
                          <a:ea typeface="Mukti"/>
                          <a:cs typeface="Mukti"/>
                          <a:sym typeface="Mukti"/>
                        </a:rPr>
                        <a:t>Social Media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60"/>
                        </a:lnSpc>
                        <a:defRPr/>
                      </a:pPr>
                      <a:r>
                        <a:rPr lang="en-US" sz="1900">
                          <a:solidFill>
                            <a:srgbClr val="000000"/>
                          </a:solidFill>
                          <a:latin typeface="Mukti"/>
                          <a:ea typeface="Mukti"/>
                          <a:cs typeface="Mukti"/>
                          <a:sym typeface="Mukti"/>
                        </a:rPr>
                        <a:t>Awareness boost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15341">
                <a:tc>
                  <a:txBody>
                    <a:bodyPr/>
                    <a:lstStyle/>
                    <a:p>
                      <a:pPr algn="ctr">
                        <a:lnSpc>
                          <a:spcPts val="2660"/>
                        </a:lnSpc>
                        <a:defRPr/>
                      </a:pPr>
                      <a:r>
                        <a:rPr lang="en-US" sz="1900">
                          <a:solidFill>
                            <a:srgbClr val="FF751F"/>
                          </a:solidFill>
                          <a:latin typeface="Mukti"/>
                          <a:ea typeface="Mukti"/>
                          <a:cs typeface="Mukti"/>
                          <a:sym typeface="Mukti"/>
                        </a:rPr>
                        <a:t>3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60"/>
                        </a:lnSpc>
                        <a:defRPr/>
                      </a:pPr>
                      <a:r>
                        <a:rPr lang="en-US" sz="1900">
                          <a:solidFill>
                            <a:srgbClr val="000000"/>
                          </a:solidFill>
                          <a:latin typeface="Mukti"/>
                          <a:ea typeface="Mukti"/>
                          <a:cs typeface="Mukti"/>
                          <a:sym typeface="Mukti"/>
                        </a:rPr>
                        <a:t>Run seasonal offer (Ramadan/Eid)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60"/>
                        </a:lnSpc>
                        <a:defRPr/>
                      </a:pPr>
                      <a:r>
                        <a:rPr lang="en-US" sz="1900">
                          <a:solidFill>
                            <a:srgbClr val="000000"/>
                          </a:solidFill>
                          <a:latin typeface="Mukti"/>
                          <a:ea typeface="Mukti"/>
                          <a:cs typeface="Mukti"/>
                          <a:sym typeface="Mukti"/>
                        </a:rPr>
                        <a:t>Sales + Marketing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60"/>
                        </a:lnSpc>
                        <a:defRPr/>
                      </a:pPr>
                      <a:r>
                        <a:rPr lang="en-US" sz="1900">
                          <a:solidFill>
                            <a:srgbClr val="000000"/>
                          </a:solidFill>
                          <a:latin typeface="Mukti"/>
                          <a:ea typeface="Mukti"/>
                          <a:cs typeface="Mukti"/>
                          <a:sym typeface="Mukti"/>
                        </a:rPr>
                        <a:t>Sales increase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15341">
                <a:tc>
                  <a:txBody>
                    <a:bodyPr/>
                    <a:lstStyle/>
                    <a:p>
                      <a:pPr algn="ctr">
                        <a:lnSpc>
                          <a:spcPts val="2660"/>
                        </a:lnSpc>
                        <a:defRPr/>
                      </a:pPr>
                      <a:r>
                        <a:rPr lang="en-US" sz="1900">
                          <a:solidFill>
                            <a:srgbClr val="FF751F"/>
                          </a:solidFill>
                          <a:latin typeface="Mukti"/>
                          <a:ea typeface="Mukti"/>
                          <a:cs typeface="Mukti"/>
                          <a:sym typeface="Mukti"/>
                        </a:rPr>
                        <a:t>4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60"/>
                        </a:lnSpc>
                        <a:defRPr/>
                      </a:pPr>
                      <a:r>
                        <a:rPr lang="en-US" sz="1900">
                          <a:solidFill>
                            <a:srgbClr val="000000"/>
                          </a:solidFill>
                          <a:latin typeface="Mukti"/>
                          <a:ea typeface="Mukti"/>
                          <a:cs typeface="Mukti"/>
                          <a:sym typeface="Mukti"/>
                        </a:rPr>
                        <a:t>Launch loyalty program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60"/>
                        </a:lnSpc>
                        <a:defRPr/>
                      </a:pPr>
                      <a:r>
                        <a:rPr lang="en-US" sz="1900">
                          <a:solidFill>
                            <a:srgbClr val="000000"/>
                          </a:solidFill>
                          <a:latin typeface="Mukti"/>
                          <a:ea typeface="Mukti"/>
                          <a:cs typeface="Mukti"/>
                          <a:sym typeface="Mukti"/>
                        </a:rPr>
                        <a:t>CRM</a:t>
                      </a:r>
                      <a:endParaRPr lang="en-US" sz="1100"/>
                    </a:p>
                    <a:p>
                      <a:pPr algn="ctr">
                        <a:lnSpc>
                          <a:spcPts val="2660"/>
                        </a:lnSpc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60"/>
                        </a:lnSpc>
                        <a:defRPr/>
                      </a:pPr>
                      <a:r>
                        <a:rPr lang="en-US" sz="1900">
                          <a:solidFill>
                            <a:srgbClr val="000000"/>
                          </a:solidFill>
                          <a:latin typeface="Mukti"/>
                          <a:ea typeface="Mukti"/>
                          <a:cs typeface="Mukti"/>
                          <a:sym typeface="Mukti"/>
                        </a:rPr>
                        <a:t>Customer retention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15341">
                <a:tc>
                  <a:txBody>
                    <a:bodyPr/>
                    <a:lstStyle/>
                    <a:p>
                      <a:pPr algn="ctr">
                        <a:lnSpc>
                          <a:spcPts val="2660"/>
                        </a:lnSpc>
                        <a:defRPr/>
                      </a:pPr>
                      <a:r>
                        <a:rPr lang="en-US" sz="1900">
                          <a:solidFill>
                            <a:srgbClr val="FF751F"/>
                          </a:solidFill>
                          <a:latin typeface="Mukti"/>
                          <a:ea typeface="Mukti"/>
                          <a:cs typeface="Mukti"/>
                          <a:sym typeface="Mukti"/>
                        </a:rPr>
                        <a:t>5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60"/>
                        </a:lnSpc>
                        <a:defRPr/>
                      </a:pPr>
                      <a:r>
                        <a:rPr lang="en-US" sz="1900">
                          <a:solidFill>
                            <a:srgbClr val="000000"/>
                          </a:solidFill>
                          <a:latin typeface="Mukti"/>
                          <a:ea typeface="Mukti"/>
                          <a:cs typeface="Mukti"/>
                          <a:sym typeface="Mukti"/>
                        </a:rPr>
                        <a:t>Back to Work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60"/>
                        </a:lnSpc>
                        <a:defRPr/>
                      </a:pPr>
                      <a:r>
                        <a:rPr lang="en-US" sz="1900">
                          <a:solidFill>
                            <a:srgbClr val="000000"/>
                          </a:solidFill>
                          <a:latin typeface="Mukti"/>
                          <a:ea typeface="Mukti"/>
                          <a:cs typeface="Mukti"/>
                          <a:sym typeface="Mukti"/>
                        </a:rPr>
                        <a:t>Marketing Team</a:t>
                      </a:r>
                      <a:endParaRPr lang="en-US" sz="1100"/>
                    </a:p>
                    <a:p>
                      <a:pPr algn="ctr">
                        <a:lnSpc>
                          <a:spcPts val="2660"/>
                        </a:lnSpc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60"/>
                        </a:lnSpc>
                        <a:defRPr/>
                      </a:pPr>
                      <a:r>
                        <a:rPr lang="en-US" sz="1900">
                          <a:solidFill>
                            <a:srgbClr val="000000"/>
                          </a:solidFill>
                          <a:latin typeface="Mukti"/>
                          <a:ea typeface="Mukti"/>
                          <a:cs typeface="Mukti"/>
                          <a:sym typeface="Mukti"/>
                        </a:rPr>
                        <a:t>Engagement boost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15341">
                <a:tc>
                  <a:txBody>
                    <a:bodyPr/>
                    <a:lstStyle/>
                    <a:p>
                      <a:pPr algn="ctr">
                        <a:lnSpc>
                          <a:spcPts val="2660"/>
                        </a:lnSpc>
                        <a:defRPr/>
                      </a:pPr>
                      <a:r>
                        <a:rPr lang="en-US" sz="1900">
                          <a:solidFill>
                            <a:srgbClr val="FF751F"/>
                          </a:solidFill>
                          <a:latin typeface="Mukti"/>
                          <a:ea typeface="Mukti"/>
                          <a:cs typeface="Mukti"/>
                          <a:sym typeface="Mukti"/>
                        </a:rPr>
                        <a:t>6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60"/>
                        </a:lnSpc>
                        <a:defRPr/>
                      </a:pPr>
                      <a:r>
                        <a:rPr lang="en-US" sz="1900">
                          <a:solidFill>
                            <a:srgbClr val="000000"/>
                          </a:solidFill>
                          <a:latin typeface="Mukti"/>
                          <a:ea typeface="Mukti"/>
                          <a:cs typeface="Mukti"/>
                          <a:sym typeface="Mukti"/>
                        </a:rPr>
                        <a:t>Analyze performance &amp; adjust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60"/>
                        </a:lnSpc>
                        <a:defRPr/>
                      </a:pPr>
                      <a:r>
                        <a:rPr lang="en-US" sz="1900">
                          <a:solidFill>
                            <a:srgbClr val="000000"/>
                          </a:solidFill>
                          <a:latin typeface="Mukti"/>
                          <a:ea typeface="Mukti"/>
                          <a:cs typeface="Mukti"/>
                          <a:sym typeface="Mukti"/>
                        </a:rPr>
                        <a:t>Manager</a:t>
                      </a:r>
                      <a:endParaRPr lang="en-US" sz="1100"/>
                    </a:p>
                    <a:p>
                      <a:pPr algn="ctr">
                        <a:lnSpc>
                          <a:spcPts val="2660"/>
                        </a:lnSpc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60"/>
                        </a:lnSpc>
                        <a:defRPr/>
                      </a:pPr>
                      <a:r>
                        <a:rPr lang="en-US" sz="1900">
                          <a:solidFill>
                            <a:srgbClr val="000000"/>
                          </a:solidFill>
                          <a:latin typeface="Mukti"/>
                          <a:ea typeface="Mukti"/>
                          <a:cs typeface="Mukti"/>
                          <a:sym typeface="Mukti"/>
                        </a:rPr>
                        <a:t>Optimize strategy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8" name="TextBox 8"/>
          <p:cNvSpPr txBox="1"/>
          <p:nvPr/>
        </p:nvSpPr>
        <p:spPr>
          <a:xfrm>
            <a:off x="5933599" y="1376362"/>
            <a:ext cx="6420803" cy="7893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080"/>
              </a:lnSpc>
              <a:spcBef>
                <a:spcPct val="0"/>
              </a:spcBef>
            </a:pPr>
            <a:r>
              <a:rPr lang="en-US" sz="7000" u="none" dirty="0">
                <a:solidFill>
                  <a:srgbClr val="403E3E"/>
                </a:solidFill>
                <a:latin typeface="Arial Nova Light"/>
                <a:ea typeface="Arial Nova Light"/>
                <a:cs typeface="Arial Nova Light"/>
                <a:sym typeface="Arial Nova Light"/>
              </a:rPr>
              <a:t>ACTION PLAN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499355" y="314960"/>
            <a:ext cx="4237173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60"/>
              </a:lnSpc>
            </a:pPr>
            <a:r>
              <a:rPr lang="en-US" sz="1900" spc="-104">
                <a:solidFill>
                  <a:srgbClr val="403E3E"/>
                </a:solidFill>
                <a:latin typeface="Mukti"/>
                <a:ea typeface="Mukti"/>
                <a:cs typeface="Mukti"/>
                <a:sym typeface="Mukti"/>
              </a:rPr>
              <a:t>CREATIVE BRIEF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C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5430802" y="9253538"/>
            <a:ext cx="13257337" cy="0"/>
          </a:xfrm>
          <a:prstGeom prst="line">
            <a:avLst/>
          </a:prstGeom>
          <a:ln w="9525" cap="flat">
            <a:solidFill>
              <a:srgbClr val="403E3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>
            <a:off x="-19604" y="2096594"/>
            <a:ext cx="5450406" cy="7161706"/>
          </a:xfrm>
          <a:custGeom>
            <a:avLst/>
            <a:gdLst/>
            <a:ahLst/>
            <a:cxnLst/>
            <a:rect l="l" t="t" r="r" b="b"/>
            <a:pathLst>
              <a:path w="5450406" h="7161706">
                <a:moveTo>
                  <a:pt x="0" y="0"/>
                </a:moveTo>
                <a:lnTo>
                  <a:pt x="5450406" y="0"/>
                </a:lnTo>
                <a:lnTo>
                  <a:pt x="5450406" y="7161706"/>
                </a:lnTo>
                <a:lnTo>
                  <a:pt x="0" y="71617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0531" b="-54913"/>
            </a:stretch>
          </a:blipFill>
          <a:ln w="9525" cap="sq">
            <a:solidFill>
              <a:srgbClr val="403E3E"/>
            </a:solidFill>
            <a:prstDash val="solid"/>
            <a:miter/>
          </a:ln>
        </p:spPr>
      </p:sp>
      <p:sp>
        <p:nvSpPr>
          <p:cNvPr id="4" name="AutoShape 4"/>
          <p:cNvSpPr/>
          <p:nvPr/>
        </p:nvSpPr>
        <p:spPr>
          <a:xfrm flipV="1">
            <a:off x="5430802" y="1033463"/>
            <a:ext cx="13257337" cy="0"/>
          </a:xfrm>
          <a:prstGeom prst="line">
            <a:avLst/>
          </a:prstGeom>
          <a:ln w="9525" cap="flat">
            <a:solidFill>
              <a:srgbClr val="403E3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AutoShape 5"/>
          <p:cNvSpPr/>
          <p:nvPr/>
        </p:nvSpPr>
        <p:spPr>
          <a:xfrm flipV="1">
            <a:off x="5430802" y="2924738"/>
            <a:ext cx="13257337" cy="0"/>
          </a:xfrm>
          <a:prstGeom prst="line">
            <a:avLst/>
          </a:prstGeom>
          <a:ln w="9525" cap="flat">
            <a:solidFill>
              <a:srgbClr val="403E3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6"/>
          <p:cNvSpPr/>
          <p:nvPr/>
        </p:nvSpPr>
        <p:spPr>
          <a:xfrm>
            <a:off x="5430802" y="6089138"/>
            <a:ext cx="13257337" cy="0"/>
          </a:xfrm>
          <a:prstGeom prst="line">
            <a:avLst/>
          </a:prstGeom>
          <a:ln w="9525" cap="flat">
            <a:solidFill>
              <a:srgbClr val="403E3E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7" name="Group 7"/>
          <p:cNvGrpSpPr/>
          <p:nvPr/>
        </p:nvGrpSpPr>
        <p:grpSpPr>
          <a:xfrm>
            <a:off x="6367543" y="4553618"/>
            <a:ext cx="10891757" cy="795926"/>
            <a:chOff x="0" y="0"/>
            <a:chExt cx="3504525" cy="25609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504525" cy="256097"/>
            </a:xfrm>
            <a:custGeom>
              <a:avLst/>
              <a:gdLst/>
              <a:ahLst/>
              <a:cxnLst/>
              <a:rect l="l" t="t" r="r" b="b"/>
              <a:pathLst>
                <a:path w="3504525" h="256097">
                  <a:moveTo>
                    <a:pt x="36251" y="0"/>
                  </a:moveTo>
                  <a:lnTo>
                    <a:pt x="3468274" y="0"/>
                  </a:lnTo>
                  <a:cubicBezTo>
                    <a:pt x="3477888" y="0"/>
                    <a:pt x="3487109" y="3819"/>
                    <a:pt x="3493908" y="10618"/>
                  </a:cubicBezTo>
                  <a:cubicBezTo>
                    <a:pt x="3500706" y="17416"/>
                    <a:pt x="3504525" y="26637"/>
                    <a:pt x="3504525" y="36251"/>
                  </a:cubicBezTo>
                  <a:lnTo>
                    <a:pt x="3504525" y="219845"/>
                  </a:lnTo>
                  <a:cubicBezTo>
                    <a:pt x="3504525" y="239866"/>
                    <a:pt x="3488295" y="256097"/>
                    <a:pt x="3468274" y="256097"/>
                  </a:cubicBezTo>
                  <a:lnTo>
                    <a:pt x="36251" y="256097"/>
                  </a:lnTo>
                  <a:cubicBezTo>
                    <a:pt x="26637" y="256097"/>
                    <a:pt x="17416" y="252277"/>
                    <a:pt x="10618" y="245479"/>
                  </a:cubicBezTo>
                  <a:cubicBezTo>
                    <a:pt x="3819" y="238680"/>
                    <a:pt x="0" y="229460"/>
                    <a:pt x="0" y="219845"/>
                  </a:cubicBezTo>
                  <a:lnTo>
                    <a:pt x="0" y="36251"/>
                  </a:lnTo>
                  <a:cubicBezTo>
                    <a:pt x="0" y="26637"/>
                    <a:pt x="3819" y="17416"/>
                    <a:pt x="10618" y="10618"/>
                  </a:cubicBezTo>
                  <a:cubicBezTo>
                    <a:pt x="17416" y="3819"/>
                    <a:pt x="26637" y="0"/>
                    <a:pt x="36251" y="0"/>
                  </a:cubicBezTo>
                  <a:close/>
                </a:path>
              </a:pathLst>
            </a:custGeom>
            <a:solidFill>
              <a:srgbClr val="FAFAF6"/>
            </a:solidFill>
            <a:ln w="9525" cap="rnd">
              <a:solidFill>
                <a:srgbClr val="403E3E"/>
              </a:solidFill>
              <a:prstDash val="solid"/>
              <a:round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3504525" cy="2941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r>
                <a:rPr lang="en-US" sz="1800" spc="-39">
                  <a:solidFill>
                    <a:srgbClr val="403E3E"/>
                  </a:solidFill>
                  <a:latin typeface="Arial Nova Light"/>
                  <a:ea typeface="Arial Nova Light"/>
                  <a:cs typeface="Arial Nova Light"/>
                  <a:sym typeface="Arial Nova Light"/>
                </a:rPr>
                <a:t>TOOLS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6367543" y="3594631"/>
            <a:ext cx="10891757" cy="795926"/>
            <a:chOff x="0" y="0"/>
            <a:chExt cx="3504525" cy="256097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504525" cy="256097"/>
            </a:xfrm>
            <a:custGeom>
              <a:avLst/>
              <a:gdLst/>
              <a:ahLst/>
              <a:cxnLst/>
              <a:rect l="l" t="t" r="r" b="b"/>
              <a:pathLst>
                <a:path w="3504525" h="256097">
                  <a:moveTo>
                    <a:pt x="36251" y="0"/>
                  </a:moveTo>
                  <a:lnTo>
                    <a:pt x="3468274" y="0"/>
                  </a:lnTo>
                  <a:cubicBezTo>
                    <a:pt x="3477888" y="0"/>
                    <a:pt x="3487109" y="3819"/>
                    <a:pt x="3493908" y="10618"/>
                  </a:cubicBezTo>
                  <a:cubicBezTo>
                    <a:pt x="3500706" y="17416"/>
                    <a:pt x="3504525" y="26637"/>
                    <a:pt x="3504525" y="36251"/>
                  </a:cubicBezTo>
                  <a:lnTo>
                    <a:pt x="3504525" y="219845"/>
                  </a:lnTo>
                  <a:cubicBezTo>
                    <a:pt x="3504525" y="239866"/>
                    <a:pt x="3488295" y="256097"/>
                    <a:pt x="3468274" y="256097"/>
                  </a:cubicBezTo>
                  <a:lnTo>
                    <a:pt x="36251" y="256097"/>
                  </a:lnTo>
                  <a:cubicBezTo>
                    <a:pt x="26637" y="256097"/>
                    <a:pt x="17416" y="252277"/>
                    <a:pt x="10618" y="245479"/>
                  </a:cubicBezTo>
                  <a:cubicBezTo>
                    <a:pt x="3819" y="238680"/>
                    <a:pt x="0" y="229460"/>
                    <a:pt x="0" y="219845"/>
                  </a:cubicBezTo>
                  <a:lnTo>
                    <a:pt x="0" y="36251"/>
                  </a:lnTo>
                  <a:cubicBezTo>
                    <a:pt x="0" y="26637"/>
                    <a:pt x="3819" y="17416"/>
                    <a:pt x="10618" y="10618"/>
                  </a:cubicBezTo>
                  <a:cubicBezTo>
                    <a:pt x="17416" y="3819"/>
                    <a:pt x="26637" y="0"/>
                    <a:pt x="36251" y="0"/>
                  </a:cubicBezTo>
                  <a:close/>
                </a:path>
              </a:pathLst>
            </a:custGeom>
            <a:solidFill>
              <a:srgbClr val="FAFAF6"/>
            </a:solidFill>
            <a:ln w="9525" cap="rnd">
              <a:solidFill>
                <a:srgbClr val="403E3E"/>
              </a:solidFill>
              <a:prstDash val="solid"/>
              <a:round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3504525" cy="2941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r>
                <a:rPr lang="en-US" sz="1800" spc="-39">
                  <a:solidFill>
                    <a:srgbClr val="403E3E"/>
                  </a:solidFill>
                  <a:latin typeface="Arial Nova Light"/>
                  <a:ea typeface="Arial Nova Light"/>
                  <a:cs typeface="Arial Nova Light"/>
                  <a:sym typeface="Arial Nova Light"/>
                </a:rPr>
                <a:t>KPIS</a:t>
              </a:r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2705599" y="1664282"/>
            <a:ext cx="11494451" cy="16471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080"/>
              </a:lnSpc>
            </a:pPr>
            <a:r>
              <a:rPr lang="en-US" sz="8000" spc="-176">
                <a:solidFill>
                  <a:srgbClr val="403E3E"/>
                </a:solidFill>
                <a:latin typeface="Arial Nova Light"/>
                <a:ea typeface="Arial Nova Light"/>
                <a:cs typeface="Arial Nova Light"/>
                <a:sym typeface="Arial Nova Light"/>
              </a:rPr>
              <a:t>CONTROL </a:t>
            </a:r>
          </a:p>
          <a:p>
            <a:pPr marL="0" lvl="0" indent="0" algn="r">
              <a:lnSpc>
                <a:spcPts val="6080"/>
              </a:lnSpc>
              <a:spcBef>
                <a:spcPct val="0"/>
              </a:spcBef>
            </a:pPr>
            <a:endParaRPr lang="en-US" sz="8000" spc="-176">
              <a:solidFill>
                <a:srgbClr val="403E3E"/>
              </a:solidFill>
              <a:latin typeface="Arial Nova Light"/>
              <a:ea typeface="Arial Nova Light"/>
              <a:cs typeface="Arial Nova Light"/>
              <a:sym typeface="Arial Nova Light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5889496" y="6684548"/>
            <a:ext cx="7298483" cy="2002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639"/>
              </a:lnSpc>
              <a:spcBef>
                <a:spcPct val="0"/>
              </a:spcBef>
            </a:pPr>
            <a:r>
              <a:rPr lang="en-US" sz="2399" spc="-131">
                <a:solidFill>
                  <a:srgbClr val="403E3E"/>
                </a:solidFill>
                <a:latin typeface="Mukti"/>
                <a:ea typeface="Mukti"/>
                <a:cs typeface="Mukti"/>
                <a:sym typeface="Mukti"/>
              </a:rPr>
              <a:t>-</a:t>
            </a:r>
            <a:r>
              <a:rPr lang="en-US" sz="2399" b="1" u="none" strike="noStrike" spc="-131">
                <a:solidFill>
                  <a:srgbClr val="403E3E"/>
                </a:solidFill>
                <a:latin typeface="Mukti"/>
                <a:ea typeface="Mukti"/>
                <a:cs typeface="Mukti"/>
                <a:sym typeface="Mukti"/>
              </a:rPr>
              <a:t> Monthly sales growth</a:t>
            </a:r>
          </a:p>
          <a:p>
            <a:pPr marL="0" lvl="0" indent="0" algn="just">
              <a:lnSpc>
                <a:spcPts val="2639"/>
              </a:lnSpc>
              <a:spcBef>
                <a:spcPct val="0"/>
              </a:spcBef>
            </a:pPr>
            <a:r>
              <a:rPr lang="en-US" sz="2399" b="1" u="none" strike="noStrike" spc="-131">
                <a:solidFill>
                  <a:srgbClr val="403E3E"/>
                </a:solidFill>
                <a:latin typeface="Mukti"/>
                <a:ea typeface="Mukti"/>
                <a:cs typeface="Mukti"/>
                <a:sym typeface="Mukti"/>
              </a:rPr>
              <a:t>- Online engagement rate (likes, shares, saves)</a:t>
            </a:r>
          </a:p>
          <a:p>
            <a:pPr marL="0" lvl="0" indent="0" algn="just">
              <a:lnSpc>
                <a:spcPts val="2639"/>
              </a:lnSpc>
              <a:spcBef>
                <a:spcPct val="0"/>
              </a:spcBef>
            </a:pPr>
            <a:r>
              <a:rPr lang="en-US" sz="2399" b="1" u="none" strike="noStrike" spc="-131">
                <a:solidFill>
                  <a:srgbClr val="403E3E"/>
                </a:solidFill>
                <a:latin typeface="Mukti"/>
                <a:ea typeface="Mukti"/>
                <a:cs typeface="Mukti"/>
                <a:sym typeface="Mukti"/>
              </a:rPr>
              <a:t>- New vs. returning customers</a:t>
            </a:r>
          </a:p>
          <a:p>
            <a:pPr marL="0" lvl="0" indent="0" algn="just">
              <a:lnSpc>
                <a:spcPts val="2639"/>
              </a:lnSpc>
              <a:spcBef>
                <a:spcPct val="0"/>
              </a:spcBef>
            </a:pPr>
            <a:r>
              <a:rPr lang="en-US" sz="2399" b="1" u="none" strike="noStrike" spc="-131">
                <a:solidFill>
                  <a:srgbClr val="403E3E"/>
                </a:solidFill>
                <a:latin typeface="Mukti"/>
                <a:ea typeface="Mukti"/>
                <a:cs typeface="Mukti"/>
                <a:sym typeface="Mukti"/>
              </a:rPr>
              <a:t>- Store visit frequency</a:t>
            </a:r>
          </a:p>
          <a:p>
            <a:pPr marL="0" lvl="0" indent="0" algn="just">
              <a:lnSpc>
                <a:spcPts val="2639"/>
              </a:lnSpc>
              <a:spcBef>
                <a:spcPct val="0"/>
              </a:spcBef>
            </a:pPr>
            <a:r>
              <a:rPr lang="en-US" sz="2399" b="1" u="none" strike="noStrike" spc="-131">
                <a:solidFill>
                  <a:srgbClr val="403E3E"/>
                </a:solidFill>
                <a:latin typeface="Mukti"/>
                <a:ea typeface="Mukti"/>
                <a:cs typeface="Mukti"/>
                <a:sym typeface="Mukti"/>
              </a:rPr>
              <a:t>- Customer satisfaction (via Google Form / survey)</a:t>
            </a:r>
          </a:p>
          <a:p>
            <a:pPr marL="0" lvl="0" indent="0" algn="just">
              <a:lnSpc>
                <a:spcPts val="2639"/>
              </a:lnSpc>
              <a:spcBef>
                <a:spcPct val="0"/>
              </a:spcBef>
            </a:pPr>
            <a:endParaRPr lang="en-US" sz="2399" b="1" u="none" strike="noStrike" spc="-131">
              <a:solidFill>
                <a:srgbClr val="403E3E"/>
              </a:solidFill>
              <a:latin typeface="Mukti"/>
              <a:ea typeface="Mukti"/>
              <a:cs typeface="Mukti"/>
              <a:sym typeface="Mukti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3499355" y="314960"/>
            <a:ext cx="4237173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60"/>
              </a:lnSpc>
            </a:pPr>
            <a:r>
              <a:rPr lang="en-US" sz="1900" spc="-104">
                <a:solidFill>
                  <a:srgbClr val="403E3E"/>
                </a:solidFill>
                <a:latin typeface="Mukti"/>
                <a:ea typeface="Mukti"/>
                <a:cs typeface="Mukti"/>
                <a:sym typeface="Mukti"/>
              </a:rPr>
              <a:t>CREATIVE BRIEF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251435" y="9507110"/>
            <a:ext cx="542093" cy="540520"/>
            <a:chOff x="0" y="0"/>
            <a:chExt cx="174424" cy="173917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74424" cy="173917"/>
            </a:xfrm>
            <a:custGeom>
              <a:avLst/>
              <a:gdLst/>
              <a:ahLst/>
              <a:cxnLst/>
              <a:rect l="l" t="t" r="r" b="b"/>
              <a:pathLst>
                <a:path w="174424" h="173917">
                  <a:moveTo>
                    <a:pt x="86959" y="0"/>
                  </a:moveTo>
                  <a:lnTo>
                    <a:pt x="87465" y="0"/>
                  </a:lnTo>
                  <a:cubicBezTo>
                    <a:pt x="110528" y="0"/>
                    <a:pt x="132646" y="9162"/>
                    <a:pt x="148954" y="25470"/>
                  </a:cubicBezTo>
                  <a:cubicBezTo>
                    <a:pt x="165262" y="41778"/>
                    <a:pt x="174424" y="63896"/>
                    <a:pt x="174424" y="86959"/>
                  </a:cubicBezTo>
                  <a:lnTo>
                    <a:pt x="174424" y="86959"/>
                  </a:lnTo>
                  <a:cubicBezTo>
                    <a:pt x="174424" y="134985"/>
                    <a:pt x="135491" y="173917"/>
                    <a:pt x="87465" y="173917"/>
                  </a:cubicBezTo>
                  <a:lnTo>
                    <a:pt x="86959" y="173917"/>
                  </a:lnTo>
                  <a:cubicBezTo>
                    <a:pt x="38933" y="173917"/>
                    <a:pt x="0" y="134985"/>
                    <a:pt x="0" y="86959"/>
                  </a:cubicBezTo>
                  <a:lnTo>
                    <a:pt x="0" y="86959"/>
                  </a:lnTo>
                  <a:cubicBezTo>
                    <a:pt x="0" y="38933"/>
                    <a:pt x="38933" y="0"/>
                    <a:pt x="8695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403E3E"/>
              </a:solidFill>
              <a:prstDash val="solid"/>
              <a:round/>
            </a:ln>
          </p:spPr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174424" cy="212017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2660"/>
                </a:lnSpc>
                <a:spcBef>
                  <a:spcPct val="0"/>
                </a:spcBef>
              </a:pPr>
              <a:r>
                <a:rPr lang="en-US" sz="1900" spc="-104">
                  <a:solidFill>
                    <a:srgbClr val="403E3E"/>
                  </a:solidFill>
                  <a:latin typeface="Mukti"/>
                  <a:ea typeface="Mukti"/>
                  <a:cs typeface="Mukti"/>
                  <a:sym typeface="Mukti"/>
                </a:rPr>
                <a:t>29</a:t>
              </a:r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13187979" y="6855900"/>
            <a:ext cx="6509008" cy="16687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639"/>
              </a:lnSpc>
              <a:spcBef>
                <a:spcPct val="0"/>
              </a:spcBef>
            </a:pPr>
            <a:r>
              <a:rPr lang="en-US" sz="2399" spc="-131">
                <a:solidFill>
                  <a:srgbClr val="403E3E"/>
                </a:solidFill>
                <a:latin typeface="Mukti"/>
                <a:ea typeface="Mukti"/>
                <a:cs typeface="Mukti"/>
                <a:sym typeface="Mukti"/>
              </a:rPr>
              <a:t>-</a:t>
            </a:r>
            <a:r>
              <a:rPr lang="en-US" sz="2399" b="1" u="none" strike="noStrike" spc="-131">
                <a:solidFill>
                  <a:srgbClr val="403E3E"/>
                </a:solidFill>
                <a:latin typeface="Mukti"/>
                <a:ea typeface="Mukti"/>
                <a:cs typeface="Mukti"/>
                <a:sym typeface="Mukti"/>
              </a:rPr>
              <a:t> Meta Insights</a:t>
            </a:r>
          </a:p>
          <a:p>
            <a:pPr marL="0" lvl="0" indent="0" algn="just">
              <a:lnSpc>
                <a:spcPts val="2639"/>
              </a:lnSpc>
              <a:spcBef>
                <a:spcPct val="0"/>
              </a:spcBef>
            </a:pPr>
            <a:r>
              <a:rPr lang="en-US" sz="2399" b="1" u="none" strike="noStrike" spc="-131">
                <a:solidFill>
                  <a:srgbClr val="403E3E"/>
                </a:solidFill>
                <a:latin typeface="Mukti"/>
                <a:ea typeface="Mukti"/>
                <a:cs typeface="Mukti"/>
                <a:sym typeface="Mukti"/>
              </a:rPr>
              <a:t>- TikTok Analytics</a:t>
            </a:r>
          </a:p>
          <a:p>
            <a:pPr marL="0" lvl="0" indent="0" algn="just">
              <a:lnSpc>
                <a:spcPts val="2639"/>
              </a:lnSpc>
              <a:spcBef>
                <a:spcPct val="0"/>
              </a:spcBef>
            </a:pPr>
            <a:r>
              <a:rPr lang="en-US" sz="2399" b="1" u="none" strike="noStrike" spc="-131">
                <a:solidFill>
                  <a:srgbClr val="403E3E"/>
                </a:solidFill>
                <a:latin typeface="Mukti"/>
                <a:ea typeface="Mukti"/>
                <a:cs typeface="Mukti"/>
                <a:sym typeface="Mukti"/>
              </a:rPr>
              <a:t>- Customer feedback forms</a:t>
            </a:r>
          </a:p>
          <a:p>
            <a:pPr marL="0" lvl="0" indent="0" algn="just">
              <a:lnSpc>
                <a:spcPts val="2639"/>
              </a:lnSpc>
              <a:spcBef>
                <a:spcPct val="0"/>
              </a:spcBef>
            </a:pPr>
            <a:r>
              <a:rPr lang="en-US" sz="2399" b="1" u="none" strike="noStrike" spc="-131">
                <a:solidFill>
                  <a:srgbClr val="403E3E"/>
                </a:solidFill>
                <a:latin typeface="Mukti"/>
                <a:ea typeface="Mukti"/>
                <a:cs typeface="Mukti"/>
                <a:sym typeface="Mukti"/>
              </a:rPr>
              <a:t>- Loyalty program data</a:t>
            </a:r>
          </a:p>
          <a:p>
            <a:pPr marL="0" lvl="0" indent="0" algn="just">
              <a:lnSpc>
                <a:spcPts val="2639"/>
              </a:lnSpc>
              <a:spcBef>
                <a:spcPct val="0"/>
              </a:spcBef>
            </a:pPr>
            <a:endParaRPr lang="en-US" sz="2399" b="1" u="none" strike="noStrike" spc="-131">
              <a:solidFill>
                <a:srgbClr val="403E3E"/>
              </a:solidFill>
              <a:latin typeface="Mukti"/>
              <a:ea typeface="Mukti"/>
              <a:cs typeface="Mukti"/>
              <a:sym typeface="Mukt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-612992" y="9253537"/>
            <a:ext cx="12396242" cy="0"/>
          </a:xfrm>
          <a:prstGeom prst="line">
            <a:avLst/>
          </a:prstGeom>
          <a:ln w="9525" cap="flat">
            <a:solidFill>
              <a:srgbClr val="403E3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TextBox 4"/>
          <p:cNvSpPr txBox="1"/>
          <p:nvPr/>
        </p:nvSpPr>
        <p:spPr>
          <a:xfrm>
            <a:off x="4294117" y="1672835"/>
            <a:ext cx="10393547" cy="782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080"/>
              </a:lnSpc>
              <a:spcBef>
                <a:spcPct val="0"/>
              </a:spcBef>
            </a:pPr>
            <a:r>
              <a:rPr lang="en-US" sz="7000" spc="-176" dirty="0">
                <a:solidFill>
                  <a:srgbClr val="403E3E"/>
                </a:solidFill>
                <a:latin typeface="Arial Nova Light"/>
                <a:ea typeface="Arial Nova Light"/>
                <a:cs typeface="Arial Nova Light"/>
                <a:sym typeface="Arial Nova Light"/>
              </a:rPr>
              <a:t>BRAND OVERVIEW</a:t>
            </a:r>
          </a:p>
        </p:txBody>
      </p:sp>
      <p:sp>
        <p:nvSpPr>
          <p:cNvPr id="5" name="AutoShape 5"/>
          <p:cNvSpPr/>
          <p:nvPr/>
        </p:nvSpPr>
        <p:spPr>
          <a:xfrm flipV="1">
            <a:off x="-462152" y="1033462"/>
            <a:ext cx="19212305" cy="0"/>
          </a:xfrm>
          <a:prstGeom prst="line">
            <a:avLst/>
          </a:prstGeom>
          <a:ln w="9525" cap="flat">
            <a:solidFill>
              <a:srgbClr val="403E3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TextBox 6"/>
          <p:cNvSpPr txBox="1"/>
          <p:nvPr/>
        </p:nvSpPr>
        <p:spPr>
          <a:xfrm>
            <a:off x="793528" y="3919538"/>
            <a:ext cx="14824413" cy="5334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299"/>
              </a:lnSpc>
              <a:spcBef>
                <a:spcPct val="0"/>
              </a:spcBef>
            </a:pPr>
            <a:r>
              <a:rPr lang="en-US" sz="2999" spc="-164" dirty="0" err="1">
                <a:solidFill>
                  <a:srgbClr val="403E3E"/>
                </a:solidFill>
                <a:latin typeface="Mukti"/>
                <a:ea typeface="Mukti"/>
                <a:cs typeface="Mukti"/>
                <a:sym typeface="Mukti"/>
              </a:rPr>
              <a:t>S</a:t>
            </a:r>
            <a:r>
              <a:rPr lang="en-US" sz="2999" b="1" u="none" strike="noStrike" spc="-164" dirty="0" err="1">
                <a:solidFill>
                  <a:srgbClr val="403E3E"/>
                </a:solidFill>
                <a:latin typeface="Mukti"/>
                <a:ea typeface="Mukti"/>
                <a:cs typeface="Mukti"/>
                <a:sym typeface="Mukti"/>
              </a:rPr>
              <a:t>aidaty</a:t>
            </a:r>
            <a:r>
              <a:rPr lang="en-US" sz="2999" b="1" u="none" strike="noStrike" spc="-164" dirty="0">
                <a:solidFill>
                  <a:srgbClr val="403E3E"/>
                </a:solidFill>
                <a:latin typeface="Mukti"/>
                <a:ea typeface="Mukti"/>
                <a:cs typeface="Mukti"/>
                <a:sym typeface="Mukti"/>
              </a:rPr>
              <a:t> is a modern fashion brand specializing in shoes and bags, available both online and offline.</a:t>
            </a:r>
          </a:p>
          <a:p>
            <a:pPr marL="0" lvl="0" indent="0" algn="just">
              <a:lnSpc>
                <a:spcPts val="3299"/>
              </a:lnSpc>
              <a:spcBef>
                <a:spcPct val="0"/>
              </a:spcBef>
            </a:pPr>
            <a:r>
              <a:rPr lang="en-US" sz="2999" b="1" u="none" strike="noStrike" spc="-164" dirty="0">
                <a:solidFill>
                  <a:srgbClr val="403E3E"/>
                </a:solidFill>
                <a:latin typeface="Mukti"/>
                <a:ea typeface="Mukti"/>
                <a:cs typeface="Mukti"/>
                <a:sym typeface="Mukti"/>
              </a:rPr>
              <a:t>The brand focuses on providing high-quality, imported collections at competitive prices, making stylish fashion accessible to everyone.</a:t>
            </a:r>
          </a:p>
          <a:p>
            <a:pPr marL="0" lvl="0" indent="0" algn="just">
              <a:lnSpc>
                <a:spcPts val="3299"/>
              </a:lnSpc>
              <a:spcBef>
                <a:spcPct val="0"/>
              </a:spcBef>
            </a:pPr>
            <a:endParaRPr lang="en-US" sz="2999" b="1" u="none" strike="noStrike" spc="-164" dirty="0">
              <a:solidFill>
                <a:srgbClr val="403E3E"/>
              </a:solidFill>
              <a:latin typeface="Mukti"/>
              <a:ea typeface="Mukti"/>
              <a:cs typeface="Mukti"/>
              <a:sym typeface="Mukti"/>
            </a:endParaRPr>
          </a:p>
          <a:p>
            <a:pPr marL="0" lvl="0" indent="0" algn="just">
              <a:lnSpc>
                <a:spcPts val="3299"/>
              </a:lnSpc>
              <a:spcBef>
                <a:spcPct val="0"/>
              </a:spcBef>
            </a:pPr>
            <a:r>
              <a:rPr lang="en-US" sz="2999" b="1" u="sng" strike="noStrike" spc="-164" dirty="0">
                <a:solidFill>
                  <a:srgbClr val="403E3E"/>
                </a:solidFill>
                <a:latin typeface="Mukti"/>
                <a:ea typeface="Mukti"/>
                <a:cs typeface="Mukti"/>
                <a:sym typeface="Mukti"/>
              </a:rPr>
              <a:t>Key Advantages:</a:t>
            </a:r>
          </a:p>
          <a:p>
            <a:pPr marL="0" lvl="0" indent="0" algn="just">
              <a:lnSpc>
                <a:spcPts val="3299"/>
              </a:lnSpc>
              <a:spcBef>
                <a:spcPct val="0"/>
              </a:spcBef>
            </a:pPr>
            <a:endParaRPr lang="en-US" sz="2999" b="1" u="sng" strike="noStrike" spc="-164" dirty="0">
              <a:solidFill>
                <a:srgbClr val="403E3E"/>
              </a:solidFill>
              <a:latin typeface="Mukti"/>
              <a:ea typeface="Mukti"/>
              <a:cs typeface="Mukti"/>
              <a:sym typeface="Mukti"/>
            </a:endParaRPr>
          </a:p>
          <a:p>
            <a:pPr marL="647697" lvl="1" indent="-323848" algn="just">
              <a:lnSpc>
                <a:spcPts val="3299"/>
              </a:lnSpc>
              <a:spcBef>
                <a:spcPct val="0"/>
              </a:spcBef>
              <a:buFont typeface="Arial"/>
              <a:buChar char="•"/>
            </a:pPr>
            <a:r>
              <a:rPr lang="en-US" sz="2999" b="1" u="none" strike="noStrike" spc="-164" dirty="0">
                <a:solidFill>
                  <a:srgbClr val="403E3E"/>
                </a:solidFill>
                <a:latin typeface="Mukti"/>
                <a:ea typeface="Mukti"/>
                <a:cs typeface="Mukti"/>
                <a:sym typeface="Mukti"/>
              </a:rPr>
              <a:t>Competitive and affordable prices</a:t>
            </a:r>
          </a:p>
          <a:p>
            <a:pPr marL="647697" lvl="1" indent="-323848" algn="just">
              <a:lnSpc>
                <a:spcPts val="3299"/>
              </a:lnSpc>
              <a:spcBef>
                <a:spcPct val="0"/>
              </a:spcBef>
              <a:buFont typeface="Arial"/>
              <a:buChar char="•"/>
            </a:pPr>
            <a:r>
              <a:rPr lang="en-US" sz="2999" b="1" u="none" strike="noStrike" spc="-164" dirty="0">
                <a:solidFill>
                  <a:srgbClr val="403E3E"/>
                </a:solidFill>
                <a:latin typeface="Mukti"/>
                <a:ea typeface="Mukti"/>
                <a:cs typeface="Mukti"/>
                <a:sym typeface="Mukti"/>
              </a:rPr>
              <a:t>Wide range of imported designs</a:t>
            </a:r>
          </a:p>
          <a:p>
            <a:pPr marL="647697" lvl="1" indent="-323848" algn="just">
              <a:lnSpc>
                <a:spcPts val="3299"/>
              </a:lnSpc>
              <a:spcBef>
                <a:spcPct val="0"/>
              </a:spcBef>
              <a:buFont typeface="Arial"/>
              <a:buChar char="•"/>
            </a:pPr>
            <a:r>
              <a:rPr lang="en-US" sz="2999" b="1" u="none" strike="noStrike" spc="-164" dirty="0">
                <a:solidFill>
                  <a:srgbClr val="403E3E"/>
                </a:solidFill>
                <a:latin typeface="Mukti"/>
                <a:ea typeface="Mukti"/>
                <a:cs typeface="Mukti"/>
                <a:sym typeface="Mukti"/>
              </a:rPr>
              <a:t>Physical store and online presence</a:t>
            </a:r>
          </a:p>
          <a:p>
            <a:pPr marL="647697" lvl="1" indent="-323848" algn="just">
              <a:lnSpc>
                <a:spcPts val="3299"/>
              </a:lnSpc>
              <a:spcBef>
                <a:spcPct val="0"/>
              </a:spcBef>
              <a:buFont typeface="Arial"/>
              <a:buChar char="•"/>
            </a:pPr>
            <a:r>
              <a:rPr lang="en-US" sz="2999" b="1" u="none" strike="noStrike" spc="-164" dirty="0">
                <a:solidFill>
                  <a:srgbClr val="403E3E"/>
                </a:solidFill>
                <a:latin typeface="Mukti"/>
                <a:ea typeface="Mukti"/>
                <a:cs typeface="Mukti"/>
                <a:sym typeface="Mukti"/>
              </a:rPr>
              <a:t>Fast and reliable delivery service</a:t>
            </a:r>
          </a:p>
          <a:p>
            <a:pPr algn="just">
              <a:lnSpc>
                <a:spcPts val="3299"/>
              </a:lnSpc>
              <a:spcBef>
                <a:spcPct val="0"/>
              </a:spcBef>
            </a:pPr>
            <a:endParaRPr lang="en-US" sz="2999" b="1" u="none" strike="noStrike" spc="-164" dirty="0">
              <a:solidFill>
                <a:srgbClr val="403E3E"/>
              </a:solidFill>
              <a:latin typeface="Mukti"/>
              <a:ea typeface="Mukti"/>
              <a:cs typeface="Mukti"/>
              <a:sym typeface="Mukti"/>
            </a:endParaRPr>
          </a:p>
          <a:p>
            <a:pPr marL="0" lvl="0" indent="0" algn="just">
              <a:lnSpc>
                <a:spcPts val="3299"/>
              </a:lnSpc>
              <a:spcBef>
                <a:spcPct val="0"/>
              </a:spcBef>
            </a:pPr>
            <a:r>
              <a:rPr lang="en-US" sz="2999" b="1" u="none" strike="noStrike" spc="-164" dirty="0" err="1">
                <a:solidFill>
                  <a:srgbClr val="403E3E"/>
                </a:solidFill>
                <a:latin typeface="Mukti"/>
                <a:ea typeface="Mukti"/>
                <a:cs typeface="Mukti"/>
                <a:sym typeface="Mukti"/>
              </a:rPr>
              <a:t>Saidaty</a:t>
            </a:r>
            <a:r>
              <a:rPr lang="en-US" sz="2999" b="1" u="none" strike="noStrike" spc="-164" dirty="0">
                <a:solidFill>
                  <a:srgbClr val="403E3E"/>
                </a:solidFill>
                <a:latin typeface="Mukti"/>
                <a:ea typeface="Mukti"/>
                <a:cs typeface="Mukti"/>
                <a:sym typeface="Mukti"/>
              </a:rPr>
              <a:t> aims to combine elegance, variety, and convenience for every customer.</a:t>
            </a:r>
          </a:p>
          <a:p>
            <a:pPr marL="0" lvl="0" indent="0" algn="just">
              <a:lnSpc>
                <a:spcPts val="3299"/>
              </a:lnSpc>
              <a:spcBef>
                <a:spcPct val="0"/>
              </a:spcBef>
            </a:pPr>
            <a:endParaRPr lang="en-US" sz="2999" b="1" u="none" strike="noStrike" spc="-164" dirty="0">
              <a:solidFill>
                <a:srgbClr val="403E3E"/>
              </a:solidFill>
              <a:latin typeface="Mukti"/>
              <a:ea typeface="Mukti"/>
              <a:cs typeface="Mukti"/>
              <a:sym typeface="Mukti"/>
            </a:endParaRPr>
          </a:p>
        </p:txBody>
      </p:sp>
      <p:sp>
        <p:nvSpPr>
          <p:cNvPr id="7" name="AutoShape 7"/>
          <p:cNvSpPr/>
          <p:nvPr/>
        </p:nvSpPr>
        <p:spPr>
          <a:xfrm>
            <a:off x="-462152" y="2924738"/>
            <a:ext cx="12245402" cy="0"/>
          </a:xfrm>
          <a:prstGeom prst="line">
            <a:avLst/>
          </a:prstGeom>
          <a:ln w="9525" cap="flat">
            <a:solidFill>
              <a:srgbClr val="403E3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TextBox 8"/>
          <p:cNvSpPr txBox="1"/>
          <p:nvPr/>
        </p:nvSpPr>
        <p:spPr>
          <a:xfrm>
            <a:off x="13499355" y="314960"/>
            <a:ext cx="4237173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60"/>
              </a:lnSpc>
            </a:pPr>
            <a:r>
              <a:rPr lang="en-US" sz="1900" spc="-104">
                <a:solidFill>
                  <a:srgbClr val="403E3E"/>
                </a:solidFill>
                <a:latin typeface="Mukti"/>
                <a:ea typeface="Mukti"/>
                <a:cs typeface="Mukti"/>
                <a:sym typeface="Mukti"/>
              </a:rPr>
              <a:t>CREATIVE BRIEF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251435" y="9507110"/>
            <a:ext cx="542093" cy="540520"/>
            <a:chOff x="0" y="0"/>
            <a:chExt cx="174424" cy="17391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74424" cy="173917"/>
            </a:xfrm>
            <a:custGeom>
              <a:avLst/>
              <a:gdLst/>
              <a:ahLst/>
              <a:cxnLst/>
              <a:rect l="l" t="t" r="r" b="b"/>
              <a:pathLst>
                <a:path w="174424" h="173917">
                  <a:moveTo>
                    <a:pt x="86959" y="0"/>
                  </a:moveTo>
                  <a:lnTo>
                    <a:pt x="87465" y="0"/>
                  </a:lnTo>
                  <a:cubicBezTo>
                    <a:pt x="110528" y="0"/>
                    <a:pt x="132646" y="9162"/>
                    <a:pt x="148954" y="25470"/>
                  </a:cubicBezTo>
                  <a:cubicBezTo>
                    <a:pt x="165262" y="41778"/>
                    <a:pt x="174424" y="63896"/>
                    <a:pt x="174424" y="86959"/>
                  </a:cubicBezTo>
                  <a:lnTo>
                    <a:pt x="174424" y="86959"/>
                  </a:lnTo>
                  <a:cubicBezTo>
                    <a:pt x="174424" y="134985"/>
                    <a:pt x="135491" y="173917"/>
                    <a:pt x="87465" y="173917"/>
                  </a:cubicBezTo>
                  <a:lnTo>
                    <a:pt x="86959" y="173917"/>
                  </a:lnTo>
                  <a:cubicBezTo>
                    <a:pt x="38933" y="173917"/>
                    <a:pt x="0" y="134985"/>
                    <a:pt x="0" y="86959"/>
                  </a:cubicBezTo>
                  <a:lnTo>
                    <a:pt x="0" y="86959"/>
                  </a:lnTo>
                  <a:cubicBezTo>
                    <a:pt x="0" y="38933"/>
                    <a:pt x="38933" y="0"/>
                    <a:pt x="8695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403E3E"/>
              </a:solidFill>
              <a:prstDash val="solid"/>
              <a:round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174424" cy="212017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2660"/>
                </a:lnSpc>
                <a:spcBef>
                  <a:spcPct val="0"/>
                </a:spcBef>
              </a:pPr>
              <a:r>
                <a:rPr lang="en-US" sz="1900" spc="-104">
                  <a:solidFill>
                    <a:srgbClr val="403E3E"/>
                  </a:solidFill>
                  <a:latin typeface="Mukti"/>
                  <a:ea typeface="Mukti"/>
                  <a:cs typeface="Mukti"/>
                  <a:sym typeface="Mukti"/>
                </a:rPr>
                <a:t>3</a:t>
              </a:r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-612992" y="9244012"/>
            <a:ext cx="14138998" cy="4762"/>
          </a:xfrm>
          <a:prstGeom prst="line">
            <a:avLst/>
          </a:prstGeom>
          <a:ln w="9525" cap="flat">
            <a:solidFill>
              <a:srgbClr val="403E3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 flipV="1">
            <a:off x="-462152" y="1033462"/>
            <a:ext cx="19212305" cy="0"/>
          </a:xfrm>
          <a:prstGeom prst="line">
            <a:avLst/>
          </a:prstGeom>
          <a:ln w="9525" cap="flat">
            <a:solidFill>
              <a:srgbClr val="403E3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AutoShape 5"/>
          <p:cNvSpPr/>
          <p:nvPr/>
        </p:nvSpPr>
        <p:spPr>
          <a:xfrm>
            <a:off x="-439307" y="2924738"/>
            <a:ext cx="13965314" cy="0"/>
          </a:xfrm>
          <a:prstGeom prst="line">
            <a:avLst/>
          </a:prstGeom>
          <a:ln w="9525" cap="flat">
            <a:solidFill>
              <a:srgbClr val="403E3E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" name="Group 6"/>
          <p:cNvGrpSpPr/>
          <p:nvPr/>
        </p:nvGrpSpPr>
        <p:grpSpPr>
          <a:xfrm>
            <a:off x="251435" y="9507110"/>
            <a:ext cx="542093" cy="540520"/>
            <a:chOff x="0" y="0"/>
            <a:chExt cx="174424" cy="17391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74424" cy="173917"/>
            </a:xfrm>
            <a:custGeom>
              <a:avLst/>
              <a:gdLst/>
              <a:ahLst/>
              <a:cxnLst/>
              <a:rect l="l" t="t" r="r" b="b"/>
              <a:pathLst>
                <a:path w="174424" h="173917">
                  <a:moveTo>
                    <a:pt x="86959" y="0"/>
                  </a:moveTo>
                  <a:lnTo>
                    <a:pt x="87465" y="0"/>
                  </a:lnTo>
                  <a:cubicBezTo>
                    <a:pt x="110528" y="0"/>
                    <a:pt x="132646" y="9162"/>
                    <a:pt x="148954" y="25470"/>
                  </a:cubicBezTo>
                  <a:cubicBezTo>
                    <a:pt x="165262" y="41778"/>
                    <a:pt x="174424" y="63896"/>
                    <a:pt x="174424" y="86959"/>
                  </a:cubicBezTo>
                  <a:lnTo>
                    <a:pt x="174424" y="86959"/>
                  </a:lnTo>
                  <a:cubicBezTo>
                    <a:pt x="174424" y="134985"/>
                    <a:pt x="135491" y="173917"/>
                    <a:pt x="87465" y="173917"/>
                  </a:cubicBezTo>
                  <a:lnTo>
                    <a:pt x="86959" y="173917"/>
                  </a:lnTo>
                  <a:cubicBezTo>
                    <a:pt x="38933" y="173917"/>
                    <a:pt x="0" y="134985"/>
                    <a:pt x="0" y="86959"/>
                  </a:cubicBezTo>
                  <a:lnTo>
                    <a:pt x="0" y="86959"/>
                  </a:lnTo>
                  <a:cubicBezTo>
                    <a:pt x="0" y="38933"/>
                    <a:pt x="38933" y="0"/>
                    <a:pt x="8695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403E3E"/>
              </a:solidFill>
              <a:prstDash val="solid"/>
              <a:round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74424" cy="212017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2660"/>
                </a:lnSpc>
                <a:spcBef>
                  <a:spcPct val="0"/>
                </a:spcBef>
              </a:pPr>
              <a:r>
                <a:rPr lang="en-US" sz="1900" spc="-104">
                  <a:solidFill>
                    <a:srgbClr val="403E3E"/>
                  </a:solidFill>
                  <a:latin typeface="Mukti"/>
                  <a:ea typeface="Mukti"/>
                  <a:cs typeface="Mukti"/>
                  <a:sym typeface="Mukti"/>
                </a:rPr>
                <a:t>30</a:t>
              </a: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2410708" y="1674617"/>
            <a:ext cx="13466584" cy="16471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80"/>
              </a:lnSpc>
            </a:pPr>
            <a:r>
              <a:rPr lang="en-US" sz="7000" spc="-176" dirty="0">
                <a:solidFill>
                  <a:srgbClr val="403E3E"/>
                </a:solidFill>
                <a:latin typeface="Arial Nova Light"/>
                <a:ea typeface="Arial Nova Light"/>
                <a:cs typeface="Arial Nova Light"/>
                <a:sym typeface="Arial Nova Light"/>
              </a:rPr>
              <a:t>IMPLEMENTATION PLAN </a:t>
            </a:r>
          </a:p>
          <a:p>
            <a:pPr marL="0" lvl="0" indent="0" algn="ctr">
              <a:lnSpc>
                <a:spcPts val="6080"/>
              </a:lnSpc>
              <a:spcBef>
                <a:spcPct val="0"/>
              </a:spcBef>
            </a:pPr>
            <a:endParaRPr lang="en-US" sz="8000" spc="-176" dirty="0">
              <a:solidFill>
                <a:srgbClr val="403E3E"/>
              </a:solidFill>
              <a:latin typeface="Arial Nova Light"/>
              <a:ea typeface="Arial Nova Light"/>
              <a:cs typeface="Arial Nova Light"/>
              <a:sym typeface="Arial Nova Light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3499355" y="314960"/>
            <a:ext cx="4237173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60"/>
              </a:lnSpc>
            </a:pPr>
            <a:r>
              <a:rPr lang="en-US" sz="1900" spc="-104">
                <a:solidFill>
                  <a:srgbClr val="403E3E"/>
                </a:solidFill>
                <a:latin typeface="Mukti"/>
                <a:ea typeface="Mukti"/>
                <a:cs typeface="Mukti"/>
                <a:sym typeface="Mukti"/>
              </a:rPr>
              <a:t>CREATIVE BRIEF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22482" y="3201645"/>
            <a:ext cx="15144971" cy="54275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714"/>
              </a:lnSpc>
              <a:spcBef>
                <a:spcPct val="0"/>
              </a:spcBef>
            </a:pPr>
            <a:r>
              <a:rPr lang="en-US" sz="2467" u="sng" spc="-135">
                <a:solidFill>
                  <a:srgbClr val="403E3E"/>
                </a:solidFill>
                <a:latin typeface="Mukti"/>
                <a:ea typeface="Mukti"/>
                <a:cs typeface="Mukti"/>
                <a:sym typeface="Mukti"/>
              </a:rPr>
              <a:t>1. Visual Iden</a:t>
            </a:r>
            <a:r>
              <a:rPr lang="en-US" sz="2467" b="1" u="sng" strike="noStrike" spc="-135">
                <a:solidFill>
                  <a:srgbClr val="403E3E"/>
                </a:solidFill>
                <a:latin typeface="Mukti"/>
                <a:ea typeface="Mukti"/>
                <a:cs typeface="Mukti"/>
                <a:sym typeface="Mukti"/>
              </a:rPr>
              <a:t>tity Setup</a:t>
            </a:r>
          </a:p>
          <a:p>
            <a:pPr marL="0" lvl="0" indent="0" algn="just">
              <a:lnSpc>
                <a:spcPts val="2714"/>
              </a:lnSpc>
              <a:spcBef>
                <a:spcPct val="0"/>
              </a:spcBef>
            </a:pPr>
            <a:endParaRPr lang="en-US" sz="2467" b="1" u="sng" strike="noStrike" spc="-135">
              <a:solidFill>
                <a:srgbClr val="403E3E"/>
              </a:solidFill>
              <a:latin typeface="Mukti"/>
              <a:ea typeface="Mukti"/>
              <a:cs typeface="Mukti"/>
              <a:sym typeface="Mukti"/>
            </a:endParaRPr>
          </a:p>
          <a:p>
            <a:pPr marL="0" lvl="0" indent="0" algn="just">
              <a:lnSpc>
                <a:spcPts val="2714"/>
              </a:lnSpc>
              <a:spcBef>
                <a:spcPct val="0"/>
              </a:spcBef>
            </a:pPr>
            <a:r>
              <a:rPr lang="en-US" sz="2467" b="1" strike="noStrike" spc="-135">
                <a:solidFill>
                  <a:srgbClr val="403E3E"/>
                </a:solidFill>
                <a:latin typeface="Mukti"/>
                <a:ea typeface="Mukti"/>
                <a:cs typeface="Mukti"/>
                <a:sym typeface="Mukti"/>
              </a:rPr>
              <a:t>Create a clean and consistent content style, color palette, and product presentation that reflects the “semi-original but premium” positioning.</a:t>
            </a:r>
          </a:p>
          <a:p>
            <a:pPr marL="0" lvl="0" indent="0" algn="just">
              <a:lnSpc>
                <a:spcPts val="2714"/>
              </a:lnSpc>
              <a:spcBef>
                <a:spcPct val="0"/>
              </a:spcBef>
            </a:pPr>
            <a:endParaRPr lang="en-US" sz="2467" b="1" strike="noStrike" spc="-135">
              <a:solidFill>
                <a:srgbClr val="403E3E"/>
              </a:solidFill>
              <a:latin typeface="Mukti"/>
              <a:ea typeface="Mukti"/>
              <a:cs typeface="Mukti"/>
              <a:sym typeface="Mukti"/>
            </a:endParaRPr>
          </a:p>
          <a:p>
            <a:pPr marL="0" lvl="0" indent="0" algn="just">
              <a:lnSpc>
                <a:spcPts val="2714"/>
              </a:lnSpc>
              <a:spcBef>
                <a:spcPct val="0"/>
              </a:spcBef>
            </a:pPr>
            <a:r>
              <a:rPr lang="en-US" sz="2467" b="1" u="sng" strike="noStrike" spc="-135">
                <a:solidFill>
                  <a:srgbClr val="403E3E"/>
                </a:solidFill>
                <a:latin typeface="Mukti"/>
                <a:ea typeface="Mukti"/>
                <a:cs typeface="Mukti"/>
                <a:sym typeface="Mukti"/>
              </a:rPr>
              <a:t>2.  Product Photography</a:t>
            </a:r>
          </a:p>
          <a:p>
            <a:pPr marL="0" lvl="0" indent="0" algn="just">
              <a:lnSpc>
                <a:spcPts val="2714"/>
              </a:lnSpc>
              <a:spcBef>
                <a:spcPct val="0"/>
              </a:spcBef>
            </a:pPr>
            <a:endParaRPr lang="en-US" sz="2467" b="1" u="sng" strike="noStrike" spc="-135">
              <a:solidFill>
                <a:srgbClr val="403E3E"/>
              </a:solidFill>
              <a:latin typeface="Mukti"/>
              <a:ea typeface="Mukti"/>
              <a:cs typeface="Mukti"/>
              <a:sym typeface="Mukti"/>
            </a:endParaRPr>
          </a:p>
          <a:p>
            <a:pPr marL="0" lvl="0" indent="0" algn="just">
              <a:lnSpc>
                <a:spcPts val="2714"/>
              </a:lnSpc>
              <a:spcBef>
                <a:spcPct val="0"/>
              </a:spcBef>
            </a:pPr>
            <a:r>
              <a:rPr lang="en-US" sz="2467" b="1" strike="noStrike" spc="-135">
                <a:solidFill>
                  <a:srgbClr val="403E3E"/>
                </a:solidFill>
                <a:latin typeface="Mukti"/>
                <a:ea typeface="Mukti"/>
                <a:cs typeface="Mukti"/>
                <a:sym typeface="Mukti"/>
              </a:rPr>
              <a:t>Capture high-quality product photos with clean backgrounds and multiple angles to boost ad performance and page trust</a:t>
            </a:r>
          </a:p>
          <a:p>
            <a:pPr marL="0" lvl="0" indent="0" algn="just">
              <a:lnSpc>
                <a:spcPts val="2714"/>
              </a:lnSpc>
              <a:spcBef>
                <a:spcPct val="0"/>
              </a:spcBef>
            </a:pPr>
            <a:endParaRPr lang="en-US" sz="2467" b="1" strike="noStrike" spc="-135">
              <a:solidFill>
                <a:srgbClr val="403E3E"/>
              </a:solidFill>
              <a:latin typeface="Mukti"/>
              <a:ea typeface="Mukti"/>
              <a:cs typeface="Mukti"/>
              <a:sym typeface="Mukti"/>
            </a:endParaRPr>
          </a:p>
          <a:p>
            <a:pPr marL="0" lvl="0" indent="0" algn="just">
              <a:lnSpc>
                <a:spcPts val="2714"/>
              </a:lnSpc>
              <a:spcBef>
                <a:spcPct val="0"/>
              </a:spcBef>
            </a:pPr>
            <a:r>
              <a:rPr lang="en-US" sz="2467" b="1" u="sng" strike="noStrike" spc="-135">
                <a:solidFill>
                  <a:srgbClr val="403E3E"/>
                </a:solidFill>
                <a:latin typeface="Mukti"/>
                <a:ea typeface="Mukti"/>
                <a:cs typeface="Mukti"/>
                <a:sym typeface="Mukti"/>
              </a:rPr>
              <a:t>3.   Social Media Content Execution</a:t>
            </a:r>
          </a:p>
          <a:p>
            <a:pPr marL="0" lvl="0" indent="0" algn="just">
              <a:lnSpc>
                <a:spcPts val="2714"/>
              </a:lnSpc>
              <a:spcBef>
                <a:spcPct val="0"/>
              </a:spcBef>
            </a:pPr>
            <a:endParaRPr lang="en-US" sz="2467" b="1" u="sng" strike="noStrike" spc="-135">
              <a:solidFill>
                <a:srgbClr val="403E3E"/>
              </a:solidFill>
              <a:latin typeface="Mukti"/>
              <a:ea typeface="Mukti"/>
              <a:cs typeface="Mukti"/>
              <a:sym typeface="Mukti"/>
            </a:endParaRPr>
          </a:p>
          <a:p>
            <a:pPr marL="0" lvl="0" indent="0" algn="just">
              <a:lnSpc>
                <a:spcPts val="2714"/>
              </a:lnSpc>
              <a:spcBef>
                <a:spcPct val="0"/>
              </a:spcBef>
            </a:pPr>
            <a:r>
              <a:rPr lang="en-US" sz="2467" b="1" strike="noStrike" spc="-135">
                <a:solidFill>
                  <a:srgbClr val="403E3E"/>
                </a:solidFill>
                <a:latin typeface="Mukti"/>
                <a:ea typeface="Mukti"/>
                <a:cs typeface="Mukti"/>
                <a:sym typeface="Mukti"/>
              </a:rPr>
              <a:t>Post 10_20 times weekly:</a:t>
            </a:r>
          </a:p>
          <a:p>
            <a:pPr marL="0" lvl="0" indent="0" algn="just">
              <a:lnSpc>
                <a:spcPts val="2714"/>
              </a:lnSpc>
              <a:spcBef>
                <a:spcPct val="0"/>
              </a:spcBef>
            </a:pPr>
            <a:r>
              <a:rPr lang="en-US" sz="2467" b="1" strike="noStrike" spc="-135">
                <a:solidFill>
                  <a:srgbClr val="403E3E"/>
                </a:solidFill>
                <a:latin typeface="Mukti"/>
                <a:ea typeface="Mukti"/>
                <a:cs typeface="Mukti"/>
                <a:sym typeface="Mukti"/>
              </a:rPr>
              <a:t>• Product highlights</a:t>
            </a:r>
          </a:p>
          <a:p>
            <a:pPr marL="0" lvl="0" indent="0" algn="just">
              <a:lnSpc>
                <a:spcPts val="2714"/>
              </a:lnSpc>
              <a:spcBef>
                <a:spcPct val="0"/>
              </a:spcBef>
            </a:pPr>
            <a:r>
              <a:rPr lang="en-US" sz="2467" b="1" strike="noStrike" spc="-135">
                <a:solidFill>
                  <a:srgbClr val="403E3E"/>
                </a:solidFill>
                <a:latin typeface="Mukti"/>
                <a:ea typeface="Mukti"/>
                <a:cs typeface="Mukti"/>
                <a:sym typeface="Mukti"/>
              </a:rPr>
              <a:t>• Styling ideas</a:t>
            </a:r>
          </a:p>
          <a:p>
            <a:pPr marL="0" lvl="0" indent="0" algn="just">
              <a:lnSpc>
                <a:spcPts val="2714"/>
              </a:lnSpc>
              <a:spcBef>
                <a:spcPct val="0"/>
              </a:spcBef>
            </a:pPr>
            <a:r>
              <a:rPr lang="en-US" sz="2467" b="1" strike="noStrike" spc="-135">
                <a:solidFill>
                  <a:srgbClr val="403E3E"/>
                </a:solidFill>
                <a:latin typeface="Mukti"/>
                <a:ea typeface="Mukti"/>
                <a:cs typeface="Mukti"/>
                <a:sym typeface="Mukti"/>
              </a:rPr>
              <a:t>• Weekly new arrivals</a:t>
            </a:r>
          </a:p>
          <a:p>
            <a:pPr marL="0" lvl="0" indent="0" algn="just">
              <a:lnSpc>
                <a:spcPts val="2714"/>
              </a:lnSpc>
              <a:spcBef>
                <a:spcPct val="0"/>
              </a:spcBef>
            </a:pPr>
            <a:endParaRPr lang="en-US" sz="2467" b="1" strike="noStrike" spc="-135">
              <a:solidFill>
                <a:srgbClr val="403E3E"/>
              </a:solidFill>
              <a:latin typeface="Mukti"/>
              <a:ea typeface="Mukti"/>
              <a:cs typeface="Mukti"/>
              <a:sym typeface="Mukt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AutoShape 3"/>
          <p:cNvSpPr/>
          <p:nvPr/>
        </p:nvSpPr>
        <p:spPr>
          <a:xfrm flipV="1">
            <a:off x="-462152" y="1033462"/>
            <a:ext cx="19212305" cy="0"/>
          </a:xfrm>
          <a:prstGeom prst="line">
            <a:avLst/>
          </a:prstGeom>
          <a:ln w="9525" cap="flat">
            <a:solidFill>
              <a:srgbClr val="403E3E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>
            <a:off x="251435" y="9589252"/>
            <a:ext cx="542093" cy="540520"/>
            <a:chOff x="0" y="0"/>
            <a:chExt cx="174424" cy="17391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74424" cy="173917"/>
            </a:xfrm>
            <a:custGeom>
              <a:avLst/>
              <a:gdLst/>
              <a:ahLst/>
              <a:cxnLst/>
              <a:rect l="l" t="t" r="r" b="b"/>
              <a:pathLst>
                <a:path w="174424" h="173917">
                  <a:moveTo>
                    <a:pt x="86959" y="0"/>
                  </a:moveTo>
                  <a:lnTo>
                    <a:pt x="87465" y="0"/>
                  </a:lnTo>
                  <a:cubicBezTo>
                    <a:pt x="110528" y="0"/>
                    <a:pt x="132646" y="9162"/>
                    <a:pt x="148954" y="25470"/>
                  </a:cubicBezTo>
                  <a:cubicBezTo>
                    <a:pt x="165262" y="41778"/>
                    <a:pt x="174424" y="63896"/>
                    <a:pt x="174424" y="86959"/>
                  </a:cubicBezTo>
                  <a:lnTo>
                    <a:pt x="174424" y="86959"/>
                  </a:lnTo>
                  <a:cubicBezTo>
                    <a:pt x="174424" y="134985"/>
                    <a:pt x="135491" y="173917"/>
                    <a:pt x="87465" y="173917"/>
                  </a:cubicBezTo>
                  <a:lnTo>
                    <a:pt x="86959" y="173917"/>
                  </a:lnTo>
                  <a:cubicBezTo>
                    <a:pt x="38933" y="173917"/>
                    <a:pt x="0" y="134985"/>
                    <a:pt x="0" y="86959"/>
                  </a:cubicBezTo>
                  <a:lnTo>
                    <a:pt x="0" y="86959"/>
                  </a:lnTo>
                  <a:cubicBezTo>
                    <a:pt x="0" y="38933"/>
                    <a:pt x="38933" y="0"/>
                    <a:pt x="8695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403E3E"/>
              </a:solidFill>
              <a:prstDash val="solid"/>
              <a:round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174424" cy="212017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2660"/>
                </a:lnSpc>
                <a:spcBef>
                  <a:spcPct val="0"/>
                </a:spcBef>
              </a:pPr>
              <a:r>
                <a:rPr lang="en-US" sz="1900" spc="-104">
                  <a:solidFill>
                    <a:srgbClr val="403E3E"/>
                  </a:solidFill>
                  <a:latin typeface="Mukti"/>
                  <a:ea typeface="Mukti"/>
                  <a:cs typeface="Mukti"/>
                  <a:sym typeface="Mukti"/>
                </a:rPr>
                <a:t>31</a:t>
              </a:r>
            </a:p>
          </p:txBody>
        </p:sp>
      </p:grpSp>
      <p:sp>
        <p:nvSpPr>
          <p:cNvPr id="7" name="Freeform 7"/>
          <p:cNvSpPr/>
          <p:nvPr/>
        </p:nvSpPr>
        <p:spPr>
          <a:xfrm>
            <a:off x="522482" y="2566035"/>
            <a:ext cx="2844739" cy="6356958"/>
          </a:xfrm>
          <a:custGeom>
            <a:avLst/>
            <a:gdLst/>
            <a:ahLst/>
            <a:cxnLst/>
            <a:rect l="l" t="t" r="r" b="b"/>
            <a:pathLst>
              <a:path w="2844739" h="6356958">
                <a:moveTo>
                  <a:pt x="0" y="0"/>
                </a:moveTo>
                <a:lnTo>
                  <a:pt x="2844739" y="0"/>
                </a:lnTo>
                <a:lnTo>
                  <a:pt x="2844739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3759647" y="2566035"/>
            <a:ext cx="2871257" cy="6416216"/>
          </a:xfrm>
          <a:custGeom>
            <a:avLst/>
            <a:gdLst/>
            <a:ahLst/>
            <a:cxnLst/>
            <a:rect l="l" t="t" r="r" b="b"/>
            <a:pathLst>
              <a:path w="2871257" h="6416216">
                <a:moveTo>
                  <a:pt x="0" y="0"/>
                </a:moveTo>
                <a:lnTo>
                  <a:pt x="2871257" y="0"/>
                </a:lnTo>
                <a:lnTo>
                  <a:pt x="2871257" y="6416216"/>
                </a:lnTo>
                <a:lnTo>
                  <a:pt x="0" y="64162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7021429" y="2566035"/>
            <a:ext cx="3481695" cy="6416216"/>
          </a:xfrm>
          <a:custGeom>
            <a:avLst/>
            <a:gdLst/>
            <a:ahLst/>
            <a:cxnLst/>
            <a:rect l="l" t="t" r="r" b="b"/>
            <a:pathLst>
              <a:path w="3481695" h="6416216">
                <a:moveTo>
                  <a:pt x="0" y="0"/>
                </a:moveTo>
                <a:lnTo>
                  <a:pt x="3481694" y="0"/>
                </a:lnTo>
                <a:lnTo>
                  <a:pt x="3481694" y="6416216"/>
                </a:lnTo>
                <a:lnTo>
                  <a:pt x="0" y="641621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8341" t="-4893" r="-10318" b="-38994"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0884123" y="2585085"/>
            <a:ext cx="2940433" cy="6397166"/>
          </a:xfrm>
          <a:custGeom>
            <a:avLst/>
            <a:gdLst/>
            <a:ahLst/>
            <a:cxnLst/>
            <a:rect l="l" t="t" r="r" b="b"/>
            <a:pathLst>
              <a:path w="2940433" h="6397166">
                <a:moveTo>
                  <a:pt x="0" y="0"/>
                </a:moveTo>
                <a:lnTo>
                  <a:pt x="2940433" y="0"/>
                </a:lnTo>
                <a:lnTo>
                  <a:pt x="2940433" y="6397166"/>
                </a:lnTo>
                <a:lnTo>
                  <a:pt x="0" y="639716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315" t="-1519" b="-1519"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4195572" y="2585085"/>
            <a:ext cx="2844739" cy="6356958"/>
          </a:xfrm>
          <a:custGeom>
            <a:avLst/>
            <a:gdLst/>
            <a:ahLst/>
            <a:cxnLst/>
            <a:rect l="l" t="t" r="r" b="b"/>
            <a:pathLst>
              <a:path w="2844739" h="6356958">
                <a:moveTo>
                  <a:pt x="0" y="0"/>
                </a:moveTo>
                <a:lnTo>
                  <a:pt x="2844739" y="0"/>
                </a:lnTo>
                <a:lnTo>
                  <a:pt x="2844739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5182017" y="1376362"/>
            <a:ext cx="7923967" cy="7893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080"/>
              </a:lnSpc>
              <a:spcBef>
                <a:spcPct val="0"/>
              </a:spcBef>
            </a:pPr>
            <a:r>
              <a:rPr lang="en-US" sz="7000" dirty="0">
                <a:solidFill>
                  <a:srgbClr val="403E3E"/>
                </a:solidFill>
                <a:latin typeface="Arial Nova Light"/>
                <a:ea typeface="Arial Nova Light"/>
                <a:cs typeface="Arial Nova Light"/>
                <a:sym typeface="Arial Nova Light"/>
              </a:rPr>
              <a:t>VIDEOS &amp; POSTS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499355" y="314960"/>
            <a:ext cx="4237173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60"/>
              </a:lnSpc>
            </a:pPr>
            <a:r>
              <a:rPr lang="en-US" sz="1900" spc="-104">
                <a:solidFill>
                  <a:srgbClr val="403E3E"/>
                </a:solidFill>
                <a:latin typeface="Mukti"/>
                <a:ea typeface="Mukti"/>
                <a:cs typeface="Mukti"/>
                <a:sym typeface="Mukti"/>
              </a:rPr>
              <a:t>CREATIVE BRIEF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27701" y="-157228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AutoShape 3"/>
          <p:cNvSpPr/>
          <p:nvPr/>
        </p:nvSpPr>
        <p:spPr>
          <a:xfrm flipV="1">
            <a:off x="-462152" y="1033462"/>
            <a:ext cx="19212305" cy="0"/>
          </a:xfrm>
          <a:prstGeom prst="line">
            <a:avLst/>
          </a:prstGeom>
          <a:ln w="9525" cap="flat">
            <a:solidFill>
              <a:srgbClr val="403E3E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>
            <a:off x="251435" y="9589252"/>
            <a:ext cx="542093" cy="540520"/>
            <a:chOff x="0" y="0"/>
            <a:chExt cx="174424" cy="17391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74424" cy="173917"/>
            </a:xfrm>
            <a:custGeom>
              <a:avLst/>
              <a:gdLst/>
              <a:ahLst/>
              <a:cxnLst/>
              <a:rect l="l" t="t" r="r" b="b"/>
              <a:pathLst>
                <a:path w="174424" h="173917">
                  <a:moveTo>
                    <a:pt x="86959" y="0"/>
                  </a:moveTo>
                  <a:lnTo>
                    <a:pt x="87465" y="0"/>
                  </a:lnTo>
                  <a:cubicBezTo>
                    <a:pt x="110528" y="0"/>
                    <a:pt x="132646" y="9162"/>
                    <a:pt x="148954" y="25470"/>
                  </a:cubicBezTo>
                  <a:cubicBezTo>
                    <a:pt x="165262" y="41778"/>
                    <a:pt x="174424" y="63896"/>
                    <a:pt x="174424" y="86959"/>
                  </a:cubicBezTo>
                  <a:lnTo>
                    <a:pt x="174424" y="86959"/>
                  </a:lnTo>
                  <a:cubicBezTo>
                    <a:pt x="174424" y="134985"/>
                    <a:pt x="135491" y="173917"/>
                    <a:pt x="87465" y="173917"/>
                  </a:cubicBezTo>
                  <a:lnTo>
                    <a:pt x="86959" y="173917"/>
                  </a:lnTo>
                  <a:cubicBezTo>
                    <a:pt x="38933" y="173917"/>
                    <a:pt x="0" y="134985"/>
                    <a:pt x="0" y="86959"/>
                  </a:cubicBezTo>
                  <a:lnTo>
                    <a:pt x="0" y="86959"/>
                  </a:lnTo>
                  <a:cubicBezTo>
                    <a:pt x="0" y="38933"/>
                    <a:pt x="38933" y="0"/>
                    <a:pt x="8695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403E3E"/>
              </a:solidFill>
              <a:prstDash val="solid"/>
              <a:round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174424" cy="212017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2660"/>
                </a:lnSpc>
                <a:spcBef>
                  <a:spcPct val="0"/>
                </a:spcBef>
              </a:pPr>
              <a:r>
                <a:rPr lang="en-US" sz="1900" spc="-104">
                  <a:solidFill>
                    <a:srgbClr val="403E3E"/>
                  </a:solidFill>
                  <a:latin typeface="Mukti"/>
                  <a:ea typeface="Mukti"/>
                  <a:cs typeface="Mukti"/>
                  <a:sym typeface="Mukti"/>
                </a:rPr>
                <a:t>32</a:t>
              </a:r>
            </a:p>
          </p:txBody>
        </p:sp>
      </p:grpSp>
      <p:sp>
        <p:nvSpPr>
          <p:cNvPr id="7" name="Freeform 7"/>
          <p:cNvSpPr/>
          <p:nvPr/>
        </p:nvSpPr>
        <p:spPr>
          <a:xfrm>
            <a:off x="14060524" y="2599603"/>
            <a:ext cx="2844739" cy="6356958"/>
          </a:xfrm>
          <a:custGeom>
            <a:avLst/>
            <a:gdLst/>
            <a:ahLst/>
            <a:cxnLst/>
            <a:rect l="l" t="t" r="r" b="b"/>
            <a:pathLst>
              <a:path w="2844739" h="6356958">
                <a:moveTo>
                  <a:pt x="0" y="0"/>
                </a:moveTo>
                <a:lnTo>
                  <a:pt x="2844739" y="0"/>
                </a:lnTo>
                <a:lnTo>
                  <a:pt x="2844739" y="6356959"/>
                </a:lnTo>
                <a:lnTo>
                  <a:pt x="0" y="635695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9834661" y="2599603"/>
            <a:ext cx="2844739" cy="6356958"/>
          </a:xfrm>
          <a:custGeom>
            <a:avLst/>
            <a:gdLst/>
            <a:ahLst/>
            <a:cxnLst/>
            <a:rect l="l" t="t" r="r" b="b"/>
            <a:pathLst>
              <a:path w="2844739" h="6356958">
                <a:moveTo>
                  <a:pt x="0" y="0"/>
                </a:moveTo>
                <a:lnTo>
                  <a:pt x="2844738" y="0"/>
                </a:lnTo>
                <a:lnTo>
                  <a:pt x="2844738" y="6356959"/>
                </a:lnTo>
                <a:lnTo>
                  <a:pt x="0" y="635695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5608699" y="2599603"/>
            <a:ext cx="2844739" cy="6356958"/>
          </a:xfrm>
          <a:custGeom>
            <a:avLst/>
            <a:gdLst/>
            <a:ahLst/>
            <a:cxnLst/>
            <a:rect l="l" t="t" r="r" b="b"/>
            <a:pathLst>
              <a:path w="2844739" h="6356958">
                <a:moveTo>
                  <a:pt x="0" y="0"/>
                </a:moveTo>
                <a:lnTo>
                  <a:pt x="2844739" y="0"/>
                </a:lnTo>
                <a:lnTo>
                  <a:pt x="2844739" y="6356959"/>
                </a:lnTo>
                <a:lnTo>
                  <a:pt x="0" y="635695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382737" y="2599603"/>
            <a:ext cx="2844739" cy="6356958"/>
          </a:xfrm>
          <a:custGeom>
            <a:avLst/>
            <a:gdLst/>
            <a:ahLst/>
            <a:cxnLst/>
            <a:rect l="l" t="t" r="r" b="b"/>
            <a:pathLst>
              <a:path w="2844739" h="6356958">
                <a:moveTo>
                  <a:pt x="0" y="0"/>
                </a:moveTo>
                <a:lnTo>
                  <a:pt x="2844739" y="0"/>
                </a:lnTo>
                <a:lnTo>
                  <a:pt x="2844739" y="6356959"/>
                </a:lnTo>
                <a:lnTo>
                  <a:pt x="0" y="635695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5182017" y="1376362"/>
            <a:ext cx="7923967" cy="7893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080"/>
              </a:lnSpc>
              <a:spcBef>
                <a:spcPct val="0"/>
              </a:spcBef>
            </a:pPr>
            <a:r>
              <a:rPr lang="en-US" sz="7000" dirty="0">
                <a:solidFill>
                  <a:srgbClr val="403E3E"/>
                </a:solidFill>
                <a:latin typeface="Arial Nova Light"/>
                <a:ea typeface="Arial Nova Light"/>
                <a:cs typeface="Arial Nova Light"/>
                <a:sym typeface="Arial Nova Light"/>
              </a:rPr>
              <a:t>VIDEOS &amp; POSTS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499355" y="314960"/>
            <a:ext cx="4237173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60"/>
              </a:lnSpc>
            </a:pPr>
            <a:r>
              <a:rPr lang="en-US" sz="1900" spc="-104">
                <a:solidFill>
                  <a:srgbClr val="403E3E"/>
                </a:solidFill>
                <a:latin typeface="Mukti"/>
                <a:ea typeface="Mukti"/>
                <a:cs typeface="Mukti"/>
                <a:sym typeface="Mukti"/>
              </a:rPr>
              <a:t>CREATIVE BRIEF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676266" y="9227936"/>
            <a:ext cx="3891320" cy="6464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19"/>
              </a:lnSpc>
              <a:spcBef>
                <a:spcPct val="0"/>
              </a:spcBef>
            </a:pPr>
            <a:r>
              <a:rPr lang="en-US" sz="3799" u="sng" spc="-208">
                <a:solidFill>
                  <a:srgbClr val="403E3E"/>
                </a:solidFill>
                <a:latin typeface="Mukti"/>
                <a:ea typeface="Mukti"/>
                <a:cs typeface="Mukti"/>
                <a:sym typeface="Mukti"/>
              </a:rPr>
              <a:t>GO TO THE VIDEO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-612992" y="9244012"/>
            <a:ext cx="14138998" cy="4762"/>
          </a:xfrm>
          <a:prstGeom prst="line">
            <a:avLst/>
          </a:prstGeom>
          <a:ln w="9525" cap="flat">
            <a:solidFill>
              <a:srgbClr val="403E3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 flipV="1">
            <a:off x="-462152" y="1033462"/>
            <a:ext cx="19212305" cy="0"/>
          </a:xfrm>
          <a:prstGeom prst="line">
            <a:avLst/>
          </a:prstGeom>
          <a:ln w="9525" cap="flat">
            <a:solidFill>
              <a:srgbClr val="403E3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AutoShape 5"/>
          <p:cNvSpPr/>
          <p:nvPr/>
        </p:nvSpPr>
        <p:spPr>
          <a:xfrm>
            <a:off x="-439307" y="2924738"/>
            <a:ext cx="13965314" cy="0"/>
          </a:xfrm>
          <a:prstGeom prst="line">
            <a:avLst/>
          </a:prstGeom>
          <a:ln w="9525" cap="flat">
            <a:solidFill>
              <a:srgbClr val="403E3E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" name="Group 6"/>
          <p:cNvGrpSpPr/>
          <p:nvPr/>
        </p:nvGrpSpPr>
        <p:grpSpPr>
          <a:xfrm>
            <a:off x="251435" y="9507110"/>
            <a:ext cx="542093" cy="540520"/>
            <a:chOff x="0" y="0"/>
            <a:chExt cx="174424" cy="17391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74424" cy="173917"/>
            </a:xfrm>
            <a:custGeom>
              <a:avLst/>
              <a:gdLst/>
              <a:ahLst/>
              <a:cxnLst/>
              <a:rect l="l" t="t" r="r" b="b"/>
              <a:pathLst>
                <a:path w="174424" h="173917">
                  <a:moveTo>
                    <a:pt x="86959" y="0"/>
                  </a:moveTo>
                  <a:lnTo>
                    <a:pt x="87465" y="0"/>
                  </a:lnTo>
                  <a:cubicBezTo>
                    <a:pt x="110528" y="0"/>
                    <a:pt x="132646" y="9162"/>
                    <a:pt x="148954" y="25470"/>
                  </a:cubicBezTo>
                  <a:cubicBezTo>
                    <a:pt x="165262" y="41778"/>
                    <a:pt x="174424" y="63896"/>
                    <a:pt x="174424" y="86959"/>
                  </a:cubicBezTo>
                  <a:lnTo>
                    <a:pt x="174424" y="86959"/>
                  </a:lnTo>
                  <a:cubicBezTo>
                    <a:pt x="174424" y="134985"/>
                    <a:pt x="135491" y="173917"/>
                    <a:pt x="87465" y="173917"/>
                  </a:cubicBezTo>
                  <a:lnTo>
                    <a:pt x="86959" y="173917"/>
                  </a:lnTo>
                  <a:cubicBezTo>
                    <a:pt x="38933" y="173917"/>
                    <a:pt x="0" y="134985"/>
                    <a:pt x="0" y="86959"/>
                  </a:cubicBezTo>
                  <a:lnTo>
                    <a:pt x="0" y="86959"/>
                  </a:lnTo>
                  <a:cubicBezTo>
                    <a:pt x="0" y="38933"/>
                    <a:pt x="38933" y="0"/>
                    <a:pt x="8695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403E3E"/>
              </a:solidFill>
              <a:prstDash val="solid"/>
              <a:round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74424" cy="212017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2660"/>
                </a:lnSpc>
                <a:spcBef>
                  <a:spcPct val="0"/>
                </a:spcBef>
              </a:pPr>
              <a:r>
                <a:rPr lang="en-US" sz="1900" spc="-104">
                  <a:solidFill>
                    <a:srgbClr val="403E3E"/>
                  </a:solidFill>
                  <a:latin typeface="Mukti"/>
                  <a:ea typeface="Mukti"/>
                  <a:cs typeface="Mukti"/>
                  <a:sym typeface="Mukti"/>
                </a:rPr>
                <a:t>34</a:t>
              </a: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2410708" y="1674617"/>
            <a:ext cx="13466584" cy="7893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080"/>
              </a:lnSpc>
              <a:spcBef>
                <a:spcPct val="0"/>
              </a:spcBef>
            </a:pPr>
            <a:r>
              <a:rPr lang="en-US" sz="7000" spc="-176" dirty="0">
                <a:solidFill>
                  <a:srgbClr val="403E3E"/>
                </a:solidFill>
                <a:latin typeface="Arial Nova Light"/>
                <a:ea typeface="Arial Nova Light"/>
                <a:cs typeface="Arial Nova Light"/>
                <a:sym typeface="Arial Nova Light"/>
              </a:rPr>
              <a:t>STATISTICS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499355" y="314960"/>
            <a:ext cx="4237173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60"/>
              </a:lnSpc>
            </a:pPr>
            <a:r>
              <a:rPr lang="en-US" sz="1900" spc="-104">
                <a:solidFill>
                  <a:srgbClr val="403E3E"/>
                </a:solidFill>
                <a:latin typeface="Mukti"/>
                <a:ea typeface="Mukti"/>
                <a:cs typeface="Mukti"/>
                <a:sym typeface="Mukti"/>
              </a:rPr>
              <a:t>CREATIVE BRIEF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86064" y="3655184"/>
            <a:ext cx="17517881" cy="5020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4334"/>
              </a:lnSpc>
              <a:spcBef>
                <a:spcPct val="0"/>
              </a:spcBef>
            </a:pPr>
            <a:r>
              <a:rPr lang="en-US" sz="3940" u="sng" spc="-216">
                <a:solidFill>
                  <a:srgbClr val="FF751F"/>
                </a:solidFill>
                <a:latin typeface="Mukti"/>
                <a:ea typeface="Mukti"/>
                <a:cs typeface="Mukti"/>
                <a:sym typeface="Mukti"/>
              </a:rPr>
              <a:t>Peri</a:t>
            </a:r>
            <a:r>
              <a:rPr lang="en-US" sz="3940" b="1" u="sng" strike="noStrike" spc="-216">
                <a:solidFill>
                  <a:srgbClr val="FF751F"/>
                </a:solidFill>
                <a:latin typeface="Mukti"/>
                <a:ea typeface="Mukti"/>
                <a:cs typeface="Mukti"/>
                <a:sym typeface="Mukti"/>
              </a:rPr>
              <a:t>od: October 12 to November 13:</a:t>
            </a:r>
          </a:p>
          <a:p>
            <a:pPr marL="0" lvl="0" indent="0" algn="just">
              <a:lnSpc>
                <a:spcPts val="4334"/>
              </a:lnSpc>
              <a:spcBef>
                <a:spcPct val="0"/>
              </a:spcBef>
            </a:pPr>
            <a:endParaRPr lang="en-US" sz="3940" b="1" u="sng" strike="noStrike" spc="-216">
              <a:solidFill>
                <a:srgbClr val="FF751F"/>
              </a:solidFill>
              <a:latin typeface="Mukti"/>
              <a:ea typeface="Mukti"/>
              <a:cs typeface="Mukti"/>
              <a:sym typeface="Mukti"/>
            </a:endParaRPr>
          </a:p>
          <a:p>
            <a:pPr marL="0" lvl="0" indent="0" algn="just">
              <a:lnSpc>
                <a:spcPts val="3894"/>
              </a:lnSpc>
              <a:spcBef>
                <a:spcPct val="0"/>
              </a:spcBef>
            </a:pPr>
            <a:r>
              <a:rPr lang="en-US" sz="3540" b="1" strike="noStrike" spc="-194">
                <a:solidFill>
                  <a:srgbClr val="403E3E"/>
                </a:solidFill>
                <a:latin typeface="Mukti"/>
                <a:ea typeface="Mukti"/>
                <a:cs typeface="Mukti"/>
                <a:sym typeface="Mukti"/>
              </a:rPr>
              <a:t>· Facebook: followers increased from 45,000 → 49,000 (growth rate: 8.9%)</a:t>
            </a:r>
          </a:p>
          <a:p>
            <a:pPr marL="0" lvl="0" indent="0" algn="just">
              <a:lnSpc>
                <a:spcPts val="3894"/>
              </a:lnSpc>
              <a:spcBef>
                <a:spcPct val="0"/>
              </a:spcBef>
            </a:pPr>
            <a:endParaRPr lang="en-US" sz="3540" b="1" strike="noStrike" spc="-194">
              <a:solidFill>
                <a:srgbClr val="403E3E"/>
              </a:solidFill>
              <a:latin typeface="Mukti"/>
              <a:ea typeface="Mukti"/>
              <a:cs typeface="Mukti"/>
              <a:sym typeface="Mukti"/>
            </a:endParaRPr>
          </a:p>
          <a:p>
            <a:pPr marL="0" lvl="0" indent="0" algn="just">
              <a:lnSpc>
                <a:spcPts val="3894"/>
              </a:lnSpc>
              <a:spcBef>
                <a:spcPct val="0"/>
              </a:spcBef>
            </a:pPr>
            <a:r>
              <a:rPr lang="en-US" sz="3540" b="1" strike="noStrike" spc="-194">
                <a:solidFill>
                  <a:srgbClr val="403E3E"/>
                </a:solidFill>
                <a:latin typeface="Mukti"/>
                <a:ea typeface="Mukti"/>
                <a:cs typeface="Mukti"/>
                <a:sym typeface="Mukti"/>
              </a:rPr>
              <a:t>· Instagram: followers increased from 22,300 → 24,600 (growth rate: 10.3%)</a:t>
            </a:r>
          </a:p>
          <a:p>
            <a:pPr marL="0" lvl="0" indent="0" algn="just">
              <a:lnSpc>
                <a:spcPts val="3894"/>
              </a:lnSpc>
              <a:spcBef>
                <a:spcPct val="0"/>
              </a:spcBef>
            </a:pPr>
            <a:endParaRPr lang="en-US" sz="3540" b="1" strike="noStrike" spc="-194">
              <a:solidFill>
                <a:srgbClr val="403E3E"/>
              </a:solidFill>
              <a:latin typeface="Mukti"/>
              <a:ea typeface="Mukti"/>
              <a:cs typeface="Mukti"/>
              <a:sym typeface="Mukti"/>
            </a:endParaRPr>
          </a:p>
          <a:p>
            <a:pPr marL="0" lvl="0" indent="0" algn="just">
              <a:lnSpc>
                <a:spcPts val="3894"/>
              </a:lnSpc>
              <a:spcBef>
                <a:spcPct val="0"/>
              </a:spcBef>
            </a:pPr>
            <a:r>
              <a:rPr lang="en-US" sz="3540" b="1" strike="noStrike" spc="-194">
                <a:solidFill>
                  <a:srgbClr val="403E3E"/>
                </a:solidFill>
                <a:latin typeface="Mukti"/>
                <a:ea typeface="Mukti"/>
                <a:cs typeface="Mukti"/>
                <a:sym typeface="Mukti"/>
              </a:rPr>
              <a:t>· TikTok: followers increased from 3,744 → 4,068 (growth rate: 8.6%)</a:t>
            </a:r>
          </a:p>
          <a:p>
            <a:pPr marL="0" lvl="0" indent="0" algn="just">
              <a:lnSpc>
                <a:spcPts val="3894"/>
              </a:lnSpc>
              <a:spcBef>
                <a:spcPct val="0"/>
              </a:spcBef>
            </a:pPr>
            <a:endParaRPr lang="en-US" sz="3540" b="1" strike="noStrike" spc="-194">
              <a:solidFill>
                <a:srgbClr val="403E3E"/>
              </a:solidFill>
              <a:latin typeface="Mukti"/>
              <a:ea typeface="Mukti"/>
              <a:cs typeface="Mukti"/>
              <a:sym typeface="Mukti"/>
            </a:endParaRPr>
          </a:p>
          <a:p>
            <a:pPr marL="0" lvl="0" indent="0" algn="just">
              <a:lnSpc>
                <a:spcPts val="4004"/>
              </a:lnSpc>
              <a:spcBef>
                <a:spcPct val="0"/>
              </a:spcBef>
            </a:pPr>
            <a:r>
              <a:rPr lang="en-US" sz="3640" b="1" u="sng" strike="noStrike" spc="-200">
                <a:solidFill>
                  <a:srgbClr val="FF751F"/>
                </a:solidFill>
                <a:latin typeface="Mukti"/>
                <a:ea typeface="Mukti"/>
                <a:cs typeface="Mukti"/>
                <a:sym typeface="Mukti"/>
              </a:rPr>
              <a:t>· Overall platforms growth rate: approximately 9.2%</a:t>
            </a:r>
          </a:p>
          <a:p>
            <a:pPr marL="0" lvl="0" indent="0" algn="just">
              <a:lnSpc>
                <a:spcPts val="4004"/>
              </a:lnSpc>
              <a:spcBef>
                <a:spcPct val="0"/>
              </a:spcBef>
            </a:pPr>
            <a:endParaRPr lang="en-US" sz="3640" b="1" u="sng" strike="noStrike" spc="-200">
              <a:solidFill>
                <a:srgbClr val="FF751F"/>
              </a:solidFill>
              <a:latin typeface="Mukti"/>
              <a:ea typeface="Mukti"/>
              <a:cs typeface="Mukti"/>
              <a:sym typeface="Mukti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-612992" y="9244012"/>
            <a:ext cx="14138998" cy="4762"/>
          </a:xfrm>
          <a:prstGeom prst="line">
            <a:avLst/>
          </a:prstGeom>
          <a:ln w="9525" cap="flat">
            <a:solidFill>
              <a:srgbClr val="403E3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 flipV="1">
            <a:off x="-462152" y="1033462"/>
            <a:ext cx="19212305" cy="0"/>
          </a:xfrm>
          <a:prstGeom prst="line">
            <a:avLst/>
          </a:prstGeom>
          <a:ln w="9525" cap="flat">
            <a:solidFill>
              <a:srgbClr val="403E3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AutoShape 5"/>
          <p:cNvSpPr/>
          <p:nvPr/>
        </p:nvSpPr>
        <p:spPr>
          <a:xfrm>
            <a:off x="2161343" y="2208275"/>
            <a:ext cx="13965314" cy="0"/>
          </a:xfrm>
          <a:prstGeom prst="line">
            <a:avLst/>
          </a:prstGeom>
          <a:ln w="9525" cap="flat">
            <a:solidFill>
              <a:srgbClr val="403E3E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" name="Group 6"/>
          <p:cNvGrpSpPr/>
          <p:nvPr/>
        </p:nvGrpSpPr>
        <p:grpSpPr>
          <a:xfrm>
            <a:off x="251435" y="9507110"/>
            <a:ext cx="542093" cy="540520"/>
            <a:chOff x="0" y="0"/>
            <a:chExt cx="174424" cy="17391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74424" cy="173917"/>
            </a:xfrm>
            <a:custGeom>
              <a:avLst/>
              <a:gdLst/>
              <a:ahLst/>
              <a:cxnLst/>
              <a:rect l="l" t="t" r="r" b="b"/>
              <a:pathLst>
                <a:path w="174424" h="173917">
                  <a:moveTo>
                    <a:pt x="86959" y="0"/>
                  </a:moveTo>
                  <a:lnTo>
                    <a:pt x="87465" y="0"/>
                  </a:lnTo>
                  <a:cubicBezTo>
                    <a:pt x="110528" y="0"/>
                    <a:pt x="132646" y="9162"/>
                    <a:pt x="148954" y="25470"/>
                  </a:cubicBezTo>
                  <a:cubicBezTo>
                    <a:pt x="165262" y="41778"/>
                    <a:pt x="174424" y="63896"/>
                    <a:pt x="174424" y="86959"/>
                  </a:cubicBezTo>
                  <a:lnTo>
                    <a:pt x="174424" y="86959"/>
                  </a:lnTo>
                  <a:cubicBezTo>
                    <a:pt x="174424" y="134985"/>
                    <a:pt x="135491" y="173917"/>
                    <a:pt x="87465" y="173917"/>
                  </a:cubicBezTo>
                  <a:lnTo>
                    <a:pt x="86959" y="173917"/>
                  </a:lnTo>
                  <a:cubicBezTo>
                    <a:pt x="38933" y="173917"/>
                    <a:pt x="0" y="134985"/>
                    <a:pt x="0" y="86959"/>
                  </a:cubicBezTo>
                  <a:lnTo>
                    <a:pt x="0" y="86959"/>
                  </a:lnTo>
                  <a:cubicBezTo>
                    <a:pt x="0" y="38933"/>
                    <a:pt x="38933" y="0"/>
                    <a:pt x="8695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403E3E"/>
              </a:solidFill>
              <a:prstDash val="solid"/>
              <a:round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74424" cy="212017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2660"/>
                </a:lnSpc>
                <a:spcBef>
                  <a:spcPct val="0"/>
                </a:spcBef>
              </a:pPr>
              <a:r>
                <a:rPr lang="en-US" sz="1900" spc="-104">
                  <a:solidFill>
                    <a:srgbClr val="403E3E"/>
                  </a:solidFill>
                  <a:latin typeface="Mukti"/>
                  <a:ea typeface="Mukti"/>
                  <a:cs typeface="Mukti"/>
                  <a:sym typeface="Mukti"/>
                </a:rPr>
                <a:t>35</a:t>
              </a:r>
            </a:p>
          </p:txBody>
        </p:sp>
      </p:grpSp>
      <p:sp>
        <p:nvSpPr>
          <p:cNvPr id="9" name="Freeform 9"/>
          <p:cNvSpPr/>
          <p:nvPr/>
        </p:nvSpPr>
        <p:spPr>
          <a:xfrm>
            <a:off x="137512" y="2547665"/>
            <a:ext cx="2860631" cy="6356958"/>
          </a:xfrm>
          <a:custGeom>
            <a:avLst/>
            <a:gdLst/>
            <a:ahLst/>
            <a:cxnLst/>
            <a:rect l="l" t="t" r="r" b="b"/>
            <a:pathLst>
              <a:path w="2860631" h="6356958">
                <a:moveTo>
                  <a:pt x="0" y="0"/>
                </a:moveTo>
                <a:lnTo>
                  <a:pt x="2860631" y="0"/>
                </a:lnTo>
                <a:lnTo>
                  <a:pt x="2860631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9121430" y="2547665"/>
            <a:ext cx="2860631" cy="6356958"/>
          </a:xfrm>
          <a:custGeom>
            <a:avLst/>
            <a:gdLst/>
            <a:ahLst/>
            <a:cxnLst/>
            <a:rect l="l" t="t" r="r" b="b"/>
            <a:pathLst>
              <a:path w="2860631" h="6356958">
                <a:moveTo>
                  <a:pt x="0" y="0"/>
                </a:moveTo>
                <a:lnTo>
                  <a:pt x="2860631" y="0"/>
                </a:lnTo>
                <a:lnTo>
                  <a:pt x="2860631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3133467" y="2547665"/>
            <a:ext cx="2860631" cy="6356958"/>
          </a:xfrm>
          <a:custGeom>
            <a:avLst/>
            <a:gdLst/>
            <a:ahLst/>
            <a:cxnLst/>
            <a:rect l="l" t="t" r="r" b="b"/>
            <a:pathLst>
              <a:path w="2860631" h="6356958">
                <a:moveTo>
                  <a:pt x="0" y="0"/>
                </a:moveTo>
                <a:lnTo>
                  <a:pt x="2860631" y="0"/>
                </a:lnTo>
                <a:lnTo>
                  <a:pt x="2860631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6127448" y="2547665"/>
            <a:ext cx="2860631" cy="6356958"/>
          </a:xfrm>
          <a:custGeom>
            <a:avLst/>
            <a:gdLst/>
            <a:ahLst/>
            <a:cxnLst/>
            <a:rect l="l" t="t" r="r" b="b"/>
            <a:pathLst>
              <a:path w="2860631" h="6356958">
                <a:moveTo>
                  <a:pt x="0" y="0"/>
                </a:moveTo>
                <a:lnTo>
                  <a:pt x="2860632" y="0"/>
                </a:lnTo>
                <a:lnTo>
                  <a:pt x="2860632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2115411" y="2603563"/>
            <a:ext cx="2860631" cy="6356958"/>
          </a:xfrm>
          <a:custGeom>
            <a:avLst/>
            <a:gdLst/>
            <a:ahLst/>
            <a:cxnLst/>
            <a:rect l="l" t="t" r="r" b="b"/>
            <a:pathLst>
              <a:path w="2860631" h="6356958">
                <a:moveTo>
                  <a:pt x="0" y="0"/>
                </a:moveTo>
                <a:lnTo>
                  <a:pt x="2860631" y="0"/>
                </a:lnTo>
                <a:lnTo>
                  <a:pt x="2860631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5109392" y="2603563"/>
            <a:ext cx="2860631" cy="6356958"/>
          </a:xfrm>
          <a:custGeom>
            <a:avLst/>
            <a:gdLst/>
            <a:ahLst/>
            <a:cxnLst/>
            <a:rect l="l" t="t" r="r" b="b"/>
            <a:pathLst>
              <a:path w="2860631" h="6356958">
                <a:moveTo>
                  <a:pt x="0" y="0"/>
                </a:moveTo>
                <a:lnTo>
                  <a:pt x="2860631" y="0"/>
                </a:lnTo>
                <a:lnTo>
                  <a:pt x="2860631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2410708" y="1327846"/>
            <a:ext cx="13466584" cy="7893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080"/>
              </a:lnSpc>
              <a:spcBef>
                <a:spcPct val="0"/>
              </a:spcBef>
            </a:pPr>
            <a:r>
              <a:rPr lang="en-US" sz="7000" spc="-176" dirty="0">
                <a:solidFill>
                  <a:srgbClr val="403E3E"/>
                </a:solidFill>
                <a:latin typeface="Arial Nova Light"/>
                <a:ea typeface="Arial Nova Light"/>
                <a:cs typeface="Arial Nova Light"/>
                <a:sym typeface="Arial Nova Light"/>
              </a:rPr>
              <a:t>INSTAGRAM STATISTICS 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3499355" y="314960"/>
            <a:ext cx="4237173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60"/>
              </a:lnSpc>
            </a:pPr>
            <a:r>
              <a:rPr lang="en-US" sz="1900" spc="-104">
                <a:solidFill>
                  <a:srgbClr val="403E3E"/>
                </a:solidFill>
                <a:latin typeface="Mukti"/>
                <a:ea typeface="Mukti"/>
                <a:cs typeface="Mukti"/>
                <a:sym typeface="Mukti"/>
              </a:rPr>
              <a:t>CREATIVE BRIEF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AutoShape 3"/>
          <p:cNvSpPr/>
          <p:nvPr/>
        </p:nvSpPr>
        <p:spPr>
          <a:xfrm>
            <a:off x="-612992" y="9244012"/>
            <a:ext cx="14138998" cy="4762"/>
          </a:xfrm>
          <a:prstGeom prst="line">
            <a:avLst/>
          </a:prstGeom>
          <a:ln w="9525" cap="flat">
            <a:solidFill>
              <a:srgbClr val="403E3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 flipV="1">
            <a:off x="-462152" y="1033462"/>
            <a:ext cx="19212305" cy="0"/>
          </a:xfrm>
          <a:prstGeom prst="line">
            <a:avLst/>
          </a:prstGeom>
          <a:ln w="9525" cap="flat">
            <a:solidFill>
              <a:srgbClr val="403E3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AutoShape 5"/>
          <p:cNvSpPr/>
          <p:nvPr/>
        </p:nvSpPr>
        <p:spPr>
          <a:xfrm>
            <a:off x="2161343" y="2208275"/>
            <a:ext cx="13965314" cy="0"/>
          </a:xfrm>
          <a:prstGeom prst="line">
            <a:avLst/>
          </a:prstGeom>
          <a:ln w="9525" cap="flat">
            <a:solidFill>
              <a:srgbClr val="403E3E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" name="Group 6"/>
          <p:cNvGrpSpPr/>
          <p:nvPr/>
        </p:nvGrpSpPr>
        <p:grpSpPr>
          <a:xfrm>
            <a:off x="251435" y="9507110"/>
            <a:ext cx="542093" cy="540520"/>
            <a:chOff x="0" y="0"/>
            <a:chExt cx="174424" cy="17391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74424" cy="173917"/>
            </a:xfrm>
            <a:custGeom>
              <a:avLst/>
              <a:gdLst/>
              <a:ahLst/>
              <a:cxnLst/>
              <a:rect l="l" t="t" r="r" b="b"/>
              <a:pathLst>
                <a:path w="174424" h="173917">
                  <a:moveTo>
                    <a:pt x="86959" y="0"/>
                  </a:moveTo>
                  <a:lnTo>
                    <a:pt x="87465" y="0"/>
                  </a:lnTo>
                  <a:cubicBezTo>
                    <a:pt x="110528" y="0"/>
                    <a:pt x="132646" y="9162"/>
                    <a:pt x="148954" y="25470"/>
                  </a:cubicBezTo>
                  <a:cubicBezTo>
                    <a:pt x="165262" y="41778"/>
                    <a:pt x="174424" y="63896"/>
                    <a:pt x="174424" y="86959"/>
                  </a:cubicBezTo>
                  <a:lnTo>
                    <a:pt x="174424" y="86959"/>
                  </a:lnTo>
                  <a:cubicBezTo>
                    <a:pt x="174424" y="134985"/>
                    <a:pt x="135491" y="173917"/>
                    <a:pt x="87465" y="173917"/>
                  </a:cubicBezTo>
                  <a:lnTo>
                    <a:pt x="86959" y="173917"/>
                  </a:lnTo>
                  <a:cubicBezTo>
                    <a:pt x="38933" y="173917"/>
                    <a:pt x="0" y="134985"/>
                    <a:pt x="0" y="86959"/>
                  </a:cubicBezTo>
                  <a:lnTo>
                    <a:pt x="0" y="86959"/>
                  </a:lnTo>
                  <a:cubicBezTo>
                    <a:pt x="0" y="38933"/>
                    <a:pt x="38933" y="0"/>
                    <a:pt x="8695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403E3E"/>
              </a:solidFill>
              <a:prstDash val="solid"/>
              <a:round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74424" cy="212017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2660"/>
                </a:lnSpc>
                <a:spcBef>
                  <a:spcPct val="0"/>
                </a:spcBef>
              </a:pPr>
              <a:r>
                <a:rPr lang="en-US" sz="1900" spc="-104">
                  <a:solidFill>
                    <a:srgbClr val="403E3E"/>
                  </a:solidFill>
                  <a:latin typeface="Mukti"/>
                  <a:ea typeface="Mukti"/>
                  <a:cs typeface="Mukti"/>
                  <a:sym typeface="Mukti"/>
                </a:rPr>
                <a:t>36</a:t>
              </a:r>
            </a:p>
          </p:txBody>
        </p:sp>
      </p:grpSp>
      <p:sp>
        <p:nvSpPr>
          <p:cNvPr id="9" name="Freeform 9"/>
          <p:cNvSpPr/>
          <p:nvPr/>
        </p:nvSpPr>
        <p:spPr>
          <a:xfrm>
            <a:off x="9334289" y="2515579"/>
            <a:ext cx="2860631" cy="6421129"/>
          </a:xfrm>
          <a:custGeom>
            <a:avLst/>
            <a:gdLst/>
            <a:ahLst/>
            <a:cxnLst/>
            <a:rect l="l" t="t" r="r" b="b"/>
            <a:pathLst>
              <a:path w="2860631" h="6421129">
                <a:moveTo>
                  <a:pt x="0" y="0"/>
                </a:moveTo>
                <a:lnTo>
                  <a:pt x="2860631" y="0"/>
                </a:lnTo>
                <a:lnTo>
                  <a:pt x="2860631" y="6421129"/>
                </a:lnTo>
                <a:lnTo>
                  <a:pt x="0" y="642112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04" r="-504"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6130758" y="2579750"/>
            <a:ext cx="2860631" cy="6356958"/>
          </a:xfrm>
          <a:custGeom>
            <a:avLst/>
            <a:gdLst/>
            <a:ahLst/>
            <a:cxnLst/>
            <a:rect l="l" t="t" r="r" b="b"/>
            <a:pathLst>
              <a:path w="2860631" h="6356958">
                <a:moveTo>
                  <a:pt x="0" y="0"/>
                </a:moveTo>
                <a:lnTo>
                  <a:pt x="2860631" y="0"/>
                </a:lnTo>
                <a:lnTo>
                  <a:pt x="2860631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2886889" y="2579750"/>
            <a:ext cx="2860631" cy="6356958"/>
          </a:xfrm>
          <a:custGeom>
            <a:avLst/>
            <a:gdLst/>
            <a:ahLst/>
            <a:cxnLst/>
            <a:rect l="l" t="t" r="r" b="b"/>
            <a:pathLst>
              <a:path w="2860631" h="6356958">
                <a:moveTo>
                  <a:pt x="0" y="0"/>
                </a:moveTo>
                <a:lnTo>
                  <a:pt x="2860631" y="0"/>
                </a:lnTo>
                <a:lnTo>
                  <a:pt x="2860631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2540480" y="2515579"/>
            <a:ext cx="2860631" cy="6421129"/>
          </a:xfrm>
          <a:custGeom>
            <a:avLst/>
            <a:gdLst/>
            <a:ahLst/>
            <a:cxnLst/>
            <a:rect l="l" t="t" r="r" b="b"/>
            <a:pathLst>
              <a:path w="2860631" h="6421129">
                <a:moveTo>
                  <a:pt x="0" y="0"/>
                </a:moveTo>
                <a:lnTo>
                  <a:pt x="2860631" y="0"/>
                </a:lnTo>
                <a:lnTo>
                  <a:pt x="2860631" y="6421129"/>
                </a:lnTo>
                <a:lnTo>
                  <a:pt x="0" y="642112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504" r="-504"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2410708" y="1327846"/>
            <a:ext cx="13466584" cy="7893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080"/>
              </a:lnSpc>
              <a:spcBef>
                <a:spcPct val="0"/>
              </a:spcBef>
            </a:pPr>
            <a:r>
              <a:rPr lang="en-US" sz="7000" spc="-176" dirty="0">
                <a:solidFill>
                  <a:srgbClr val="403E3E"/>
                </a:solidFill>
                <a:latin typeface="Arial Nova Light"/>
                <a:ea typeface="Arial Nova Light"/>
                <a:cs typeface="Arial Nova Light"/>
                <a:sym typeface="Arial Nova Light"/>
              </a:rPr>
              <a:t>FACEBOOK STATISTICS 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499355" y="314960"/>
            <a:ext cx="4237173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60"/>
              </a:lnSpc>
            </a:pPr>
            <a:r>
              <a:rPr lang="en-US" sz="1900" spc="-104">
                <a:solidFill>
                  <a:srgbClr val="403E3E"/>
                </a:solidFill>
                <a:latin typeface="Mukti"/>
                <a:ea typeface="Mukti"/>
                <a:cs typeface="Mukti"/>
                <a:sym typeface="Mukti"/>
              </a:rPr>
              <a:t>CREATIVE BRIEF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-612992" y="9244012"/>
            <a:ext cx="14138998" cy="4762"/>
          </a:xfrm>
          <a:prstGeom prst="line">
            <a:avLst/>
          </a:prstGeom>
          <a:ln w="9525" cap="flat">
            <a:solidFill>
              <a:srgbClr val="403E3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 flipV="1">
            <a:off x="-462152" y="1033462"/>
            <a:ext cx="19212305" cy="0"/>
          </a:xfrm>
          <a:prstGeom prst="line">
            <a:avLst/>
          </a:prstGeom>
          <a:ln w="9525" cap="flat">
            <a:solidFill>
              <a:srgbClr val="403E3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AutoShape 5"/>
          <p:cNvSpPr/>
          <p:nvPr/>
        </p:nvSpPr>
        <p:spPr>
          <a:xfrm>
            <a:off x="-439307" y="2924738"/>
            <a:ext cx="13965314" cy="0"/>
          </a:xfrm>
          <a:prstGeom prst="line">
            <a:avLst/>
          </a:prstGeom>
          <a:ln w="9525" cap="flat">
            <a:solidFill>
              <a:srgbClr val="403E3E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" name="Group 6"/>
          <p:cNvGrpSpPr/>
          <p:nvPr/>
        </p:nvGrpSpPr>
        <p:grpSpPr>
          <a:xfrm>
            <a:off x="251435" y="9507110"/>
            <a:ext cx="542093" cy="540520"/>
            <a:chOff x="0" y="0"/>
            <a:chExt cx="174424" cy="17391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74424" cy="173917"/>
            </a:xfrm>
            <a:custGeom>
              <a:avLst/>
              <a:gdLst/>
              <a:ahLst/>
              <a:cxnLst/>
              <a:rect l="l" t="t" r="r" b="b"/>
              <a:pathLst>
                <a:path w="174424" h="173917">
                  <a:moveTo>
                    <a:pt x="86959" y="0"/>
                  </a:moveTo>
                  <a:lnTo>
                    <a:pt x="87465" y="0"/>
                  </a:lnTo>
                  <a:cubicBezTo>
                    <a:pt x="110528" y="0"/>
                    <a:pt x="132646" y="9162"/>
                    <a:pt x="148954" y="25470"/>
                  </a:cubicBezTo>
                  <a:cubicBezTo>
                    <a:pt x="165262" y="41778"/>
                    <a:pt x="174424" y="63896"/>
                    <a:pt x="174424" y="86959"/>
                  </a:cubicBezTo>
                  <a:lnTo>
                    <a:pt x="174424" y="86959"/>
                  </a:lnTo>
                  <a:cubicBezTo>
                    <a:pt x="174424" y="134985"/>
                    <a:pt x="135491" y="173917"/>
                    <a:pt x="87465" y="173917"/>
                  </a:cubicBezTo>
                  <a:lnTo>
                    <a:pt x="86959" y="173917"/>
                  </a:lnTo>
                  <a:cubicBezTo>
                    <a:pt x="38933" y="173917"/>
                    <a:pt x="0" y="134985"/>
                    <a:pt x="0" y="86959"/>
                  </a:cubicBezTo>
                  <a:lnTo>
                    <a:pt x="0" y="86959"/>
                  </a:lnTo>
                  <a:cubicBezTo>
                    <a:pt x="0" y="38933"/>
                    <a:pt x="38933" y="0"/>
                    <a:pt x="8695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403E3E"/>
              </a:solidFill>
              <a:prstDash val="solid"/>
              <a:round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74424" cy="212017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2660"/>
                </a:lnSpc>
                <a:spcBef>
                  <a:spcPct val="0"/>
                </a:spcBef>
              </a:pPr>
              <a:r>
                <a:rPr lang="en-US" sz="1900" spc="-104">
                  <a:solidFill>
                    <a:srgbClr val="403E3E"/>
                  </a:solidFill>
                  <a:latin typeface="Mukti"/>
                  <a:ea typeface="Mukti"/>
                  <a:cs typeface="Mukti"/>
                  <a:sym typeface="Mukti"/>
                </a:rPr>
                <a:t>33</a:t>
              </a: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2410708" y="1674617"/>
            <a:ext cx="13466584" cy="16471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80"/>
              </a:lnSpc>
            </a:pPr>
            <a:r>
              <a:rPr lang="en-US" sz="7000" spc="-176" dirty="0">
                <a:solidFill>
                  <a:srgbClr val="403E3E"/>
                </a:solidFill>
                <a:latin typeface="Arial Nova Light"/>
                <a:ea typeface="Arial Nova Light"/>
                <a:cs typeface="Arial Nova Light"/>
                <a:sym typeface="Arial Nova Light"/>
              </a:rPr>
              <a:t>RECOMMENDATIONS</a:t>
            </a:r>
          </a:p>
          <a:p>
            <a:pPr marL="0" lvl="0" indent="0" algn="ctr">
              <a:lnSpc>
                <a:spcPts val="6080"/>
              </a:lnSpc>
              <a:spcBef>
                <a:spcPct val="0"/>
              </a:spcBef>
            </a:pPr>
            <a:endParaRPr lang="en-US" sz="8000" spc="-176" dirty="0">
              <a:solidFill>
                <a:srgbClr val="403E3E"/>
              </a:solidFill>
              <a:latin typeface="Arial Nova Light"/>
              <a:ea typeface="Arial Nova Light"/>
              <a:cs typeface="Arial Nova Light"/>
              <a:sym typeface="Arial Nova Light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3499355" y="314960"/>
            <a:ext cx="4237173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60"/>
              </a:lnSpc>
            </a:pPr>
            <a:r>
              <a:rPr lang="en-US" sz="1900" spc="-104">
                <a:solidFill>
                  <a:srgbClr val="403E3E"/>
                </a:solidFill>
                <a:latin typeface="Mukti"/>
                <a:ea typeface="Mukti"/>
                <a:cs typeface="Mukti"/>
                <a:sym typeface="Mukti"/>
              </a:rPr>
              <a:t>CREATIVE BRIEF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86064" y="3655184"/>
            <a:ext cx="17517881" cy="48710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894"/>
              </a:lnSpc>
              <a:spcBef>
                <a:spcPct val="0"/>
              </a:spcBef>
            </a:pPr>
            <a:r>
              <a:rPr lang="en-US" sz="3540" spc="-194">
                <a:solidFill>
                  <a:srgbClr val="403E3E"/>
                </a:solidFill>
                <a:latin typeface="Mukti"/>
                <a:ea typeface="Mukti"/>
                <a:cs typeface="Mukti"/>
                <a:sym typeface="Mukti"/>
              </a:rPr>
              <a:t>· Implemen</a:t>
            </a:r>
            <a:r>
              <a:rPr lang="en-US" sz="3540" b="1" strike="noStrike" spc="-194">
                <a:solidFill>
                  <a:srgbClr val="403E3E"/>
                </a:solidFill>
                <a:latin typeface="Mukti"/>
                <a:ea typeface="Mukti"/>
                <a:cs typeface="Mukti"/>
                <a:sym typeface="Mukti"/>
              </a:rPr>
              <a:t>t a loyalty points system for regular customers to encourage repeat purchases.</a:t>
            </a:r>
          </a:p>
          <a:p>
            <a:pPr marL="0" lvl="0" indent="0" algn="just">
              <a:lnSpc>
                <a:spcPts val="3894"/>
              </a:lnSpc>
              <a:spcBef>
                <a:spcPct val="0"/>
              </a:spcBef>
            </a:pPr>
            <a:r>
              <a:rPr lang="en-US" sz="3540" b="1" strike="noStrike" spc="-194">
                <a:solidFill>
                  <a:srgbClr val="403E3E"/>
                </a:solidFill>
                <a:latin typeface="Mukti"/>
                <a:ea typeface="Mukti"/>
                <a:cs typeface="Mukti"/>
                <a:sym typeface="Mukti"/>
              </a:rPr>
              <a:t>· Enhance customer experience by adding clear descriptions and multiple images for each product.</a:t>
            </a:r>
          </a:p>
          <a:p>
            <a:pPr marL="0" lvl="0" indent="0" algn="just">
              <a:lnSpc>
                <a:spcPts val="3894"/>
              </a:lnSpc>
              <a:spcBef>
                <a:spcPct val="0"/>
              </a:spcBef>
            </a:pPr>
            <a:r>
              <a:rPr lang="en-US" sz="3540" b="1" strike="noStrike" spc="-194">
                <a:solidFill>
                  <a:srgbClr val="403E3E"/>
                </a:solidFill>
                <a:latin typeface="Mukti"/>
                <a:ea typeface="Mukti"/>
                <a:cs typeface="Mukti"/>
                <a:sym typeface="Mukti"/>
              </a:rPr>
              <a:t>· Targeted marketing through ads based on interests and focusing on best-selling products.</a:t>
            </a:r>
          </a:p>
          <a:p>
            <a:pPr marL="0" lvl="0" indent="0" algn="just">
              <a:lnSpc>
                <a:spcPts val="3894"/>
              </a:lnSpc>
              <a:spcBef>
                <a:spcPct val="0"/>
              </a:spcBef>
            </a:pPr>
            <a:r>
              <a:rPr lang="en-US" sz="3540" b="1" strike="noStrike" spc="-194">
                <a:solidFill>
                  <a:srgbClr val="403E3E"/>
                </a:solidFill>
                <a:latin typeface="Mukti"/>
                <a:ea typeface="Mukti"/>
                <a:cs typeface="Mukti"/>
                <a:sym typeface="Mukti"/>
              </a:rPr>
              <a:t>· Create a website for direct sales.</a:t>
            </a:r>
          </a:p>
          <a:p>
            <a:pPr marL="0" lvl="0" indent="0" algn="just">
              <a:lnSpc>
                <a:spcPts val="3894"/>
              </a:lnSpc>
              <a:spcBef>
                <a:spcPct val="0"/>
              </a:spcBef>
            </a:pPr>
            <a:r>
              <a:rPr lang="en-US" sz="3540" b="1" strike="noStrike" spc="-194">
                <a:solidFill>
                  <a:srgbClr val="403E3E"/>
                </a:solidFill>
                <a:latin typeface="Mukti"/>
                <a:ea typeface="Mukti"/>
                <a:cs typeface="Mukti"/>
                <a:sym typeface="Mukti"/>
              </a:rPr>
              <a:t>· Focus on customer interaction:</a:t>
            </a:r>
          </a:p>
          <a:p>
            <a:pPr marL="0" lvl="0" indent="0" algn="just">
              <a:lnSpc>
                <a:spcPts val="3894"/>
              </a:lnSpc>
              <a:spcBef>
                <a:spcPct val="0"/>
              </a:spcBef>
            </a:pPr>
            <a:endParaRPr lang="en-US" sz="3540" b="1" strike="noStrike" spc="-194">
              <a:solidFill>
                <a:srgbClr val="403E3E"/>
              </a:solidFill>
              <a:latin typeface="Mukti"/>
              <a:ea typeface="Mukti"/>
              <a:cs typeface="Mukti"/>
              <a:sym typeface="Mukti"/>
            </a:endParaRPr>
          </a:p>
          <a:p>
            <a:pPr marL="0" lvl="0" indent="0" algn="just">
              <a:lnSpc>
                <a:spcPts val="3894"/>
              </a:lnSpc>
              <a:spcBef>
                <a:spcPct val="0"/>
              </a:spcBef>
            </a:pPr>
            <a:r>
              <a:rPr lang="en-US" sz="3540" b="1" strike="noStrike" spc="-194">
                <a:solidFill>
                  <a:srgbClr val="403E3E"/>
                </a:solidFill>
                <a:latin typeface="Mukti"/>
                <a:ea typeface="Mukti"/>
                <a:cs typeface="Mukti"/>
                <a:sym typeface="Mukti"/>
              </a:rPr>
              <a:t>1- Respond to comments promptly.</a:t>
            </a:r>
          </a:p>
          <a:p>
            <a:pPr marL="0" lvl="0" indent="0" algn="just">
              <a:lnSpc>
                <a:spcPts val="3894"/>
              </a:lnSpc>
              <a:spcBef>
                <a:spcPct val="0"/>
              </a:spcBef>
            </a:pPr>
            <a:r>
              <a:rPr lang="en-US" sz="3540" b="1" strike="noStrike" spc="-194">
                <a:solidFill>
                  <a:srgbClr val="403E3E"/>
                </a:solidFill>
                <a:latin typeface="Mukti"/>
                <a:ea typeface="Mukti"/>
                <a:cs typeface="Mukti"/>
                <a:sym typeface="Mukti"/>
              </a:rPr>
              <a:t>2- Collaborate with influencers.</a:t>
            </a:r>
          </a:p>
          <a:p>
            <a:pPr marL="0" lvl="0" indent="0" algn="just">
              <a:lnSpc>
                <a:spcPts val="3894"/>
              </a:lnSpc>
              <a:spcBef>
                <a:spcPct val="0"/>
              </a:spcBef>
            </a:pPr>
            <a:r>
              <a:rPr lang="en-US" sz="3540" b="1" strike="noStrike" spc="-194">
                <a:solidFill>
                  <a:srgbClr val="403E3E"/>
                </a:solidFill>
                <a:latin typeface="Mukti"/>
                <a:ea typeface="Mukti"/>
                <a:cs typeface="Mukti"/>
                <a:sym typeface="Mukti"/>
              </a:rPr>
              <a:t>3- Increase promotions and discounts.</a:t>
            </a:r>
          </a:p>
          <a:p>
            <a:pPr marL="0" lvl="0" indent="0" algn="just">
              <a:lnSpc>
                <a:spcPts val="3894"/>
              </a:lnSpc>
              <a:spcBef>
                <a:spcPct val="0"/>
              </a:spcBef>
            </a:pPr>
            <a:endParaRPr lang="en-US" sz="3540" b="1" strike="noStrike" spc="-194">
              <a:solidFill>
                <a:srgbClr val="403E3E"/>
              </a:solidFill>
              <a:latin typeface="Mukti"/>
              <a:ea typeface="Mukti"/>
              <a:cs typeface="Mukti"/>
              <a:sym typeface="Mukti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-612992" y="9244012"/>
            <a:ext cx="14138998" cy="4762"/>
          </a:xfrm>
          <a:prstGeom prst="line">
            <a:avLst/>
          </a:prstGeom>
          <a:ln w="9525" cap="flat">
            <a:solidFill>
              <a:srgbClr val="403E3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 flipV="1">
            <a:off x="-462152" y="1033462"/>
            <a:ext cx="19212305" cy="0"/>
          </a:xfrm>
          <a:prstGeom prst="line">
            <a:avLst/>
          </a:prstGeom>
          <a:ln w="9525" cap="flat">
            <a:solidFill>
              <a:srgbClr val="403E3E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5" name="Group 5"/>
          <p:cNvGrpSpPr/>
          <p:nvPr/>
        </p:nvGrpSpPr>
        <p:grpSpPr>
          <a:xfrm>
            <a:off x="251435" y="9507110"/>
            <a:ext cx="542093" cy="540520"/>
            <a:chOff x="0" y="0"/>
            <a:chExt cx="174424" cy="17391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74424" cy="173917"/>
            </a:xfrm>
            <a:custGeom>
              <a:avLst/>
              <a:gdLst/>
              <a:ahLst/>
              <a:cxnLst/>
              <a:rect l="l" t="t" r="r" b="b"/>
              <a:pathLst>
                <a:path w="174424" h="173917">
                  <a:moveTo>
                    <a:pt x="86959" y="0"/>
                  </a:moveTo>
                  <a:lnTo>
                    <a:pt x="87465" y="0"/>
                  </a:lnTo>
                  <a:cubicBezTo>
                    <a:pt x="110528" y="0"/>
                    <a:pt x="132646" y="9162"/>
                    <a:pt x="148954" y="25470"/>
                  </a:cubicBezTo>
                  <a:cubicBezTo>
                    <a:pt x="165262" y="41778"/>
                    <a:pt x="174424" y="63896"/>
                    <a:pt x="174424" y="86959"/>
                  </a:cubicBezTo>
                  <a:lnTo>
                    <a:pt x="174424" y="86959"/>
                  </a:lnTo>
                  <a:cubicBezTo>
                    <a:pt x="174424" y="134985"/>
                    <a:pt x="135491" y="173917"/>
                    <a:pt x="87465" y="173917"/>
                  </a:cubicBezTo>
                  <a:lnTo>
                    <a:pt x="86959" y="173917"/>
                  </a:lnTo>
                  <a:cubicBezTo>
                    <a:pt x="38933" y="173917"/>
                    <a:pt x="0" y="134985"/>
                    <a:pt x="0" y="86959"/>
                  </a:cubicBezTo>
                  <a:lnTo>
                    <a:pt x="0" y="86959"/>
                  </a:lnTo>
                  <a:cubicBezTo>
                    <a:pt x="0" y="38933"/>
                    <a:pt x="38933" y="0"/>
                    <a:pt x="8695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403E3E"/>
              </a:solidFill>
              <a:prstDash val="solid"/>
              <a:round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74424" cy="212017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2660"/>
                </a:lnSpc>
                <a:spcBef>
                  <a:spcPct val="0"/>
                </a:spcBef>
              </a:pPr>
              <a:r>
                <a:rPr lang="en-US" sz="1900" spc="-104">
                  <a:solidFill>
                    <a:srgbClr val="403E3E"/>
                  </a:solidFill>
                  <a:latin typeface="Mukti"/>
                  <a:ea typeface="Mukti"/>
                  <a:cs typeface="Mukti"/>
                  <a:sym typeface="Mukti"/>
                </a:rPr>
                <a:t>37</a:t>
              </a:r>
            </a:p>
          </p:txBody>
        </p:sp>
      </p:grpSp>
      <p:sp>
        <p:nvSpPr>
          <p:cNvPr id="8" name="Freeform 8"/>
          <p:cNvSpPr/>
          <p:nvPr/>
        </p:nvSpPr>
        <p:spPr>
          <a:xfrm>
            <a:off x="11817243" y="1354964"/>
            <a:ext cx="2083703" cy="3127509"/>
          </a:xfrm>
          <a:custGeom>
            <a:avLst/>
            <a:gdLst/>
            <a:ahLst/>
            <a:cxnLst/>
            <a:rect l="l" t="t" r="r" b="b"/>
            <a:pathLst>
              <a:path w="2083703" h="3127509">
                <a:moveTo>
                  <a:pt x="0" y="0"/>
                </a:moveTo>
                <a:lnTo>
                  <a:pt x="2083703" y="0"/>
                </a:lnTo>
                <a:lnTo>
                  <a:pt x="2083703" y="3127509"/>
                </a:lnTo>
                <a:lnTo>
                  <a:pt x="0" y="312750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id="9" name="TextBox 9"/>
          <p:cNvSpPr txBox="1"/>
          <p:nvPr/>
        </p:nvSpPr>
        <p:spPr>
          <a:xfrm>
            <a:off x="1028700" y="1950605"/>
            <a:ext cx="15721581" cy="93896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16099"/>
              </a:lnSpc>
              <a:spcBef>
                <a:spcPct val="0"/>
              </a:spcBef>
            </a:pPr>
            <a:r>
              <a:rPr lang="en-US" sz="14635" spc="-804">
                <a:solidFill>
                  <a:srgbClr val="FF751F"/>
                </a:solidFill>
                <a:latin typeface="Mukti"/>
                <a:ea typeface="Mukti"/>
                <a:cs typeface="Mukti"/>
                <a:sym typeface="Mukti"/>
              </a:rPr>
              <a:t>Me</a:t>
            </a:r>
            <a:r>
              <a:rPr lang="en-US" sz="14635" b="1" strike="noStrike" spc="-804">
                <a:solidFill>
                  <a:srgbClr val="FF751F"/>
                </a:solidFill>
                <a:latin typeface="Mukti"/>
                <a:ea typeface="Mukti"/>
                <a:cs typeface="Mukti"/>
                <a:sym typeface="Mukti"/>
              </a:rPr>
              <a:t>et</a:t>
            </a:r>
          </a:p>
          <a:p>
            <a:pPr marL="0" lvl="0" indent="0" algn="just">
              <a:lnSpc>
                <a:spcPts val="16099"/>
              </a:lnSpc>
              <a:spcBef>
                <a:spcPct val="0"/>
              </a:spcBef>
            </a:pPr>
            <a:r>
              <a:rPr lang="en-US" sz="14635" b="1" strike="noStrike" spc="-804">
                <a:solidFill>
                  <a:srgbClr val="FF751F"/>
                </a:solidFill>
                <a:latin typeface="Mukti"/>
                <a:ea typeface="Mukti"/>
                <a:cs typeface="Mukti"/>
                <a:sym typeface="Mukti"/>
              </a:rPr>
              <a:t>Our</a:t>
            </a:r>
          </a:p>
          <a:p>
            <a:pPr marL="0" lvl="0" indent="0" algn="just">
              <a:lnSpc>
                <a:spcPts val="16099"/>
              </a:lnSpc>
              <a:spcBef>
                <a:spcPct val="0"/>
              </a:spcBef>
            </a:pPr>
            <a:r>
              <a:rPr lang="en-US" sz="14635" b="1" strike="noStrike" spc="-804">
                <a:solidFill>
                  <a:srgbClr val="FF751F"/>
                </a:solidFill>
                <a:latin typeface="Mukti"/>
                <a:ea typeface="Mukti"/>
                <a:cs typeface="Mukti"/>
                <a:sym typeface="Mukti"/>
              </a:rPr>
              <a:t>Team</a:t>
            </a:r>
          </a:p>
          <a:p>
            <a:pPr marL="0" lvl="0" indent="0" algn="just">
              <a:lnSpc>
                <a:spcPts val="13454"/>
              </a:lnSpc>
              <a:spcBef>
                <a:spcPct val="0"/>
              </a:spcBef>
            </a:pPr>
            <a:endParaRPr lang="en-US" sz="14635" b="1" strike="noStrike" spc="-804">
              <a:solidFill>
                <a:srgbClr val="FF751F"/>
              </a:solidFill>
              <a:latin typeface="Mukti"/>
              <a:ea typeface="Mukti"/>
              <a:cs typeface="Mukti"/>
              <a:sym typeface="Mukti"/>
            </a:endParaRPr>
          </a:p>
          <a:p>
            <a:pPr marL="0" lvl="0" indent="0" algn="just">
              <a:lnSpc>
                <a:spcPts val="12430"/>
              </a:lnSpc>
              <a:spcBef>
                <a:spcPct val="0"/>
              </a:spcBef>
            </a:pPr>
            <a:endParaRPr lang="en-US" sz="14635" b="1" strike="noStrike" spc="-804">
              <a:solidFill>
                <a:srgbClr val="FF751F"/>
              </a:solidFill>
              <a:latin typeface="Mukti"/>
              <a:ea typeface="Mukti"/>
              <a:cs typeface="Mukti"/>
              <a:sym typeface="Mukti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6568694" y="1495509"/>
            <a:ext cx="10497098" cy="65881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50849"/>
              </a:lnSpc>
              <a:spcBef>
                <a:spcPct val="0"/>
              </a:spcBef>
            </a:pPr>
            <a:r>
              <a:rPr lang="en-US" sz="46227" b="1" u="none" strike="noStrike" spc="-2542">
                <a:solidFill>
                  <a:srgbClr val="FF751F"/>
                </a:solidFill>
                <a:latin typeface="Mukti"/>
                <a:ea typeface="Mukti"/>
                <a:cs typeface="Mukti"/>
                <a:sym typeface="Mukti"/>
              </a:rPr>
              <a:t>-</a:t>
            </a:r>
          </a:p>
        </p:txBody>
      </p:sp>
      <p:sp>
        <p:nvSpPr>
          <p:cNvPr id="11" name="Freeform 11"/>
          <p:cNvSpPr/>
          <p:nvPr/>
        </p:nvSpPr>
        <p:spPr>
          <a:xfrm>
            <a:off x="14833440" y="1354964"/>
            <a:ext cx="2083703" cy="3127509"/>
          </a:xfrm>
          <a:custGeom>
            <a:avLst/>
            <a:gdLst/>
            <a:ahLst/>
            <a:cxnLst/>
            <a:rect l="l" t="t" r="r" b="b"/>
            <a:pathLst>
              <a:path w="2083703" h="3127509">
                <a:moveTo>
                  <a:pt x="0" y="0"/>
                </a:moveTo>
                <a:lnTo>
                  <a:pt x="2083703" y="0"/>
                </a:lnTo>
                <a:lnTo>
                  <a:pt x="2083703" y="3127509"/>
                </a:lnTo>
                <a:lnTo>
                  <a:pt x="0" y="312750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59332" r="-39467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id="12" name="Freeform 12"/>
          <p:cNvSpPr/>
          <p:nvPr/>
        </p:nvSpPr>
        <p:spPr>
          <a:xfrm>
            <a:off x="11622678" y="5367169"/>
            <a:ext cx="2306756" cy="3127509"/>
          </a:xfrm>
          <a:custGeom>
            <a:avLst/>
            <a:gdLst/>
            <a:ahLst/>
            <a:cxnLst/>
            <a:rect l="l" t="t" r="r" b="b"/>
            <a:pathLst>
              <a:path w="2306756" h="3127509">
                <a:moveTo>
                  <a:pt x="0" y="0"/>
                </a:moveTo>
                <a:lnTo>
                  <a:pt x="2306756" y="0"/>
                </a:lnTo>
                <a:lnTo>
                  <a:pt x="2306756" y="3127509"/>
                </a:lnTo>
                <a:lnTo>
                  <a:pt x="0" y="312750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8656" r="-2208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id="13" name="Freeform 13"/>
          <p:cNvSpPr/>
          <p:nvPr/>
        </p:nvSpPr>
        <p:spPr>
          <a:xfrm>
            <a:off x="14833440" y="5367169"/>
            <a:ext cx="2083703" cy="3127509"/>
          </a:xfrm>
          <a:custGeom>
            <a:avLst/>
            <a:gdLst/>
            <a:ahLst/>
            <a:cxnLst/>
            <a:rect l="l" t="t" r="r" b="b"/>
            <a:pathLst>
              <a:path w="2083703" h="3127509">
                <a:moveTo>
                  <a:pt x="0" y="0"/>
                </a:moveTo>
                <a:lnTo>
                  <a:pt x="2083703" y="0"/>
                </a:lnTo>
                <a:lnTo>
                  <a:pt x="2083703" y="3127509"/>
                </a:lnTo>
                <a:lnTo>
                  <a:pt x="0" y="312750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334" b="-334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id="14" name="TextBox 14"/>
          <p:cNvSpPr txBox="1"/>
          <p:nvPr/>
        </p:nvSpPr>
        <p:spPr>
          <a:xfrm>
            <a:off x="13499355" y="314960"/>
            <a:ext cx="4237173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60"/>
              </a:lnSpc>
            </a:pPr>
            <a:r>
              <a:rPr lang="en-US" sz="1900" spc="-104">
                <a:solidFill>
                  <a:srgbClr val="403E3E"/>
                </a:solidFill>
                <a:latin typeface="Mukti"/>
                <a:ea typeface="Mukti"/>
                <a:cs typeface="Mukti"/>
                <a:sym typeface="Mukti"/>
              </a:rPr>
              <a:t>CREATIVE BRIEF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229884" y="4532391"/>
            <a:ext cx="3077096" cy="763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 spc="-120">
                <a:solidFill>
                  <a:srgbClr val="FF751F"/>
                </a:solidFill>
                <a:latin typeface="Mukti"/>
                <a:ea typeface="Mukti"/>
                <a:cs typeface="Mukti"/>
                <a:sym typeface="Mukti"/>
              </a:rPr>
              <a:t>Team Leader</a:t>
            </a:r>
          </a:p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 spc="-120">
                <a:solidFill>
                  <a:srgbClr val="FF751F"/>
                </a:solidFill>
                <a:latin typeface="Mukti"/>
                <a:ea typeface="Mukti"/>
                <a:cs typeface="Mukti"/>
                <a:sym typeface="Mukti"/>
              </a:rPr>
              <a:t>Samaa Omar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4791613" y="4718128"/>
            <a:ext cx="2125530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 spc="-120">
                <a:solidFill>
                  <a:srgbClr val="FF751F"/>
                </a:solidFill>
                <a:latin typeface="Mukti"/>
                <a:ea typeface="Mukti"/>
                <a:cs typeface="Mukti"/>
                <a:sym typeface="Mukti"/>
              </a:rPr>
              <a:t>RAHMA ZAKI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1899807" y="8653287"/>
            <a:ext cx="1737252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 spc="-120">
                <a:solidFill>
                  <a:srgbClr val="FF751F"/>
                </a:solidFill>
                <a:latin typeface="Mukti"/>
                <a:ea typeface="Mukti"/>
                <a:cs typeface="Mukti"/>
                <a:sym typeface="Mukti"/>
              </a:rPr>
              <a:t>Dina Fadel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4710988" y="8653287"/>
            <a:ext cx="2039293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 spc="-120">
                <a:solidFill>
                  <a:srgbClr val="FF751F"/>
                </a:solidFill>
                <a:latin typeface="Mukti"/>
                <a:ea typeface="Mukti"/>
                <a:cs typeface="Mukti"/>
                <a:sym typeface="Mukti"/>
              </a:rPr>
              <a:t>Ahmed Nagy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808124" y="1337371"/>
            <a:ext cx="12809817" cy="8756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080"/>
              </a:lnSpc>
              <a:spcBef>
                <a:spcPct val="0"/>
              </a:spcBef>
            </a:pPr>
            <a:r>
              <a:rPr lang="en-US" sz="8000" spc="-176">
                <a:solidFill>
                  <a:srgbClr val="403E3E"/>
                </a:solidFill>
                <a:latin typeface="Arial Nova Light"/>
                <a:ea typeface="Arial Nova Light"/>
                <a:cs typeface="Arial Nova Light"/>
                <a:sym typeface="Arial Nova Light"/>
              </a:rPr>
              <a:t>BUSINESS MODEL CANVAS</a:t>
            </a:r>
          </a:p>
        </p:txBody>
      </p:sp>
      <p:sp>
        <p:nvSpPr>
          <p:cNvPr id="4" name="AutoShape 4"/>
          <p:cNvSpPr/>
          <p:nvPr/>
        </p:nvSpPr>
        <p:spPr>
          <a:xfrm flipV="1">
            <a:off x="-462152" y="1033462"/>
            <a:ext cx="19212305" cy="0"/>
          </a:xfrm>
          <a:prstGeom prst="line">
            <a:avLst/>
          </a:prstGeom>
          <a:ln w="9525" cap="flat">
            <a:solidFill>
              <a:srgbClr val="403E3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AutoShape 5"/>
          <p:cNvSpPr/>
          <p:nvPr/>
        </p:nvSpPr>
        <p:spPr>
          <a:xfrm>
            <a:off x="3021299" y="2236850"/>
            <a:ext cx="12245402" cy="0"/>
          </a:xfrm>
          <a:prstGeom prst="line">
            <a:avLst/>
          </a:prstGeom>
          <a:ln w="9525" cap="flat">
            <a:solidFill>
              <a:srgbClr val="403E3E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" name="Group 6"/>
          <p:cNvGrpSpPr/>
          <p:nvPr/>
        </p:nvGrpSpPr>
        <p:grpSpPr>
          <a:xfrm>
            <a:off x="251435" y="9507110"/>
            <a:ext cx="542093" cy="540520"/>
            <a:chOff x="0" y="0"/>
            <a:chExt cx="174424" cy="17391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74424" cy="173917"/>
            </a:xfrm>
            <a:custGeom>
              <a:avLst/>
              <a:gdLst/>
              <a:ahLst/>
              <a:cxnLst/>
              <a:rect l="l" t="t" r="r" b="b"/>
              <a:pathLst>
                <a:path w="174424" h="173917">
                  <a:moveTo>
                    <a:pt x="86959" y="0"/>
                  </a:moveTo>
                  <a:lnTo>
                    <a:pt x="87465" y="0"/>
                  </a:lnTo>
                  <a:cubicBezTo>
                    <a:pt x="110528" y="0"/>
                    <a:pt x="132646" y="9162"/>
                    <a:pt x="148954" y="25470"/>
                  </a:cubicBezTo>
                  <a:cubicBezTo>
                    <a:pt x="165262" y="41778"/>
                    <a:pt x="174424" y="63896"/>
                    <a:pt x="174424" y="86959"/>
                  </a:cubicBezTo>
                  <a:lnTo>
                    <a:pt x="174424" y="86959"/>
                  </a:lnTo>
                  <a:cubicBezTo>
                    <a:pt x="174424" y="134985"/>
                    <a:pt x="135491" y="173917"/>
                    <a:pt x="87465" y="173917"/>
                  </a:cubicBezTo>
                  <a:lnTo>
                    <a:pt x="86959" y="173917"/>
                  </a:lnTo>
                  <a:cubicBezTo>
                    <a:pt x="38933" y="173917"/>
                    <a:pt x="0" y="134985"/>
                    <a:pt x="0" y="86959"/>
                  </a:cubicBezTo>
                  <a:lnTo>
                    <a:pt x="0" y="86959"/>
                  </a:lnTo>
                  <a:cubicBezTo>
                    <a:pt x="0" y="38933"/>
                    <a:pt x="38933" y="0"/>
                    <a:pt x="8695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403E3E"/>
              </a:solidFill>
              <a:prstDash val="solid"/>
              <a:round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74424" cy="212017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2660"/>
                </a:lnSpc>
                <a:spcBef>
                  <a:spcPct val="0"/>
                </a:spcBef>
              </a:pPr>
              <a:r>
                <a:rPr lang="en-US" sz="1900" spc="-104">
                  <a:solidFill>
                    <a:srgbClr val="403E3E"/>
                  </a:solidFill>
                  <a:latin typeface="Mukti"/>
                  <a:ea typeface="Mukti"/>
                  <a:cs typeface="Mukti"/>
                  <a:sym typeface="Mukti"/>
                </a:rPr>
                <a:t>4</a:t>
              </a:r>
            </a:p>
          </p:txBody>
        </p:sp>
      </p:grpSp>
      <p:sp>
        <p:nvSpPr>
          <p:cNvPr id="9" name="Freeform 9"/>
          <p:cNvSpPr/>
          <p:nvPr/>
        </p:nvSpPr>
        <p:spPr>
          <a:xfrm>
            <a:off x="12772077" y="3591210"/>
            <a:ext cx="5217106" cy="2849844"/>
          </a:xfrm>
          <a:custGeom>
            <a:avLst/>
            <a:gdLst/>
            <a:ahLst/>
            <a:cxnLst/>
            <a:rect l="l" t="t" r="r" b="b"/>
            <a:pathLst>
              <a:path w="5217106" h="2849844">
                <a:moveTo>
                  <a:pt x="0" y="0"/>
                </a:moveTo>
                <a:lnTo>
                  <a:pt x="5217106" y="0"/>
                </a:lnTo>
                <a:lnTo>
                  <a:pt x="5217106" y="2849845"/>
                </a:lnTo>
                <a:lnTo>
                  <a:pt x="0" y="28498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028700" y="3670317"/>
            <a:ext cx="4999880" cy="2731184"/>
          </a:xfrm>
          <a:custGeom>
            <a:avLst/>
            <a:gdLst/>
            <a:ahLst/>
            <a:cxnLst/>
            <a:rect l="l" t="t" r="r" b="b"/>
            <a:pathLst>
              <a:path w="4999880" h="2731184">
                <a:moveTo>
                  <a:pt x="0" y="0"/>
                </a:moveTo>
                <a:lnTo>
                  <a:pt x="4999880" y="0"/>
                </a:lnTo>
                <a:lnTo>
                  <a:pt x="4999880" y="2731184"/>
                </a:lnTo>
                <a:lnTo>
                  <a:pt x="0" y="27311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6879143" y="3630764"/>
            <a:ext cx="5144697" cy="2810291"/>
          </a:xfrm>
          <a:custGeom>
            <a:avLst/>
            <a:gdLst/>
            <a:ahLst/>
            <a:cxnLst/>
            <a:rect l="l" t="t" r="r" b="b"/>
            <a:pathLst>
              <a:path w="5144697" h="2810291">
                <a:moveTo>
                  <a:pt x="0" y="0"/>
                </a:moveTo>
                <a:lnTo>
                  <a:pt x="5144697" y="0"/>
                </a:lnTo>
                <a:lnTo>
                  <a:pt x="5144697" y="2810291"/>
                </a:lnTo>
                <a:lnTo>
                  <a:pt x="0" y="281029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3499355" y="314960"/>
            <a:ext cx="4237173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60"/>
              </a:lnSpc>
            </a:pPr>
            <a:r>
              <a:rPr lang="en-US" sz="1900" spc="-104">
                <a:solidFill>
                  <a:srgbClr val="403E3E"/>
                </a:solidFill>
                <a:latin typeface="Mukti"/>
                <a:ea typeface="Mukti"/>
                <a:cs typeface="Mukti"/>
                <a:sym typeface="Mukti"/>
              </a:rPr>
              <a:t>CREATIVE BRIEF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952329" y="2772113"/>
            <a:ext cx="4628745" cy="523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056"/>
              </a:lnSpc>
              <a:spcBef>
                <a:spcPct val="0"/>
              </a:spcBef>
            </a:pPr>
            <a:r>
              <a:rPr lang="en-US" sz="3687" b="1" spc="-202">
                <a:solidFill>
                  <a:srgbClr val="403E3E"/>
                </a:solidFill>
                <a:latin typeface="Arial Nova Bold"/>
                <a:ea typeface="Arial Nova Bold"/>
                <a:cs typeface="Arial Nova Bold"/>
                <a:sym typeface="Arial Nova Bold"/>
              </a:rPr>
              <a:t>Customer relationships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93528" y="6622030"/>
            <a:ext cx="4966616" cy="523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056"/>
              </a:lnSpc>
              <a:spcBef>
                <a:spcPct val="0"/>
              </a:spcBef>
            </a:pPr>
            <a:r>
              <a:rPr lang="en-US" sz="3687" b="1" spc="-202">
                <a:solidFill>
                  <a:srgbClr val="403E3E"/>
                </a:solidFill>
                <a:latin typeface="Arial Nova Bold"/>
                <a:ea typeface="Arial Nova Bold"/>
                <a:cs typeface="Arial Nova Bold"/>
                <a:sym typeface="Arial Nova Bold"/>
              </a:rPr>
              <a:t>Value </a:t>
            </a:r>
            <a:r>
              <a:rPr lang="en-US" sz="3687" b="1" u="none" strike="noStrike" spc="-202">
                <a:solidFill>
                  <a:srgbClr val="403E3E"/>
                </a:solidFill>
                <a:latin typeface="Arial Nova Bold"/>
                <a:ea typeface="Arial Nova Bold"/>
                <a:cs typeface="Arial Nova Bold"/>
                <a:sym typeface="Arial Nova Bold"/>
              </a:rPr>
              <a:t>Propositions: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062250" y="2772113"/>
            <a:ext cx="2163499" cy="523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056"/>
              </a:lnSpc>
              <a:spcBef>
                <a:spcPct val="0"/>
              </a:spcBef>
            </a:pPr>
            <a:r>
              <a:rPr lang="en-US" sz="3687" b="1" u="none" strike="noStrike" spc="-202">
                <a:solidFill>
                  <a:srgbClr val="403E3E"/>
                </a:solidFill>
                <a:latin typeface="Arial Nova Bold"/>
                <a:ea typeface="Arial Nova Bold"/>
                <a:cs typeface="Arial Nova Bold"/>
                <a:sym typeface="Arial Nova Bold"/>
              </a:rPr>
              <a:t>Channels: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93528" y="2772113"/>
            <a:ext cx="5349562" cy="523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056"/>
              </a:lnSpc>
              <a:spcBef>
                <a:spcPct val="0"/>
              </a:spcBef>
            </a:pPr>
            <a:r>
              <a:rPr lang="en-US" sz="3687" b="1" u="none" strike="noStrike" spc="-202">
                <a:solidFill>
                  <a:srgbClr val="403E3E"/>
                </a:solidFill>
                <a:latin typeface="Arial Nova Bold"/>
                <a:ea typeface="Arial Nova Bold"/>
                <a:cs typeface="Arial Nova Bold"/>
                <a:sym typeface="Arial Nova Bold"/>
              </a:rPr>
              <a:t>Customer Segmentations: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823380" y="3938555"/>
            <a:ext cx="5129759" cy="24189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22"/>
              </a:lnSpc>
              <a:spcBef>
                <a:spcPct val="0"/>
              </a:spcBef>
            </a:pPr>
            <a:r>
              <a:rPr lang="en-US" sz="2202" b="1" spc="-121">
                <a:solidFill>
                  <a:srgbClr val="C1B2A4"/>
                </a:solidFill>
                <a:latin typeface="Arial Nova Bold"/>
                <a:ea typeface="Arial Nova Bold"/>
                <a:cs typeface="Arial Nova Bold"/>
                <a:sym typeface="Arial Nova Bold"/>
              </a:rPr>
              <a:t>• Fast replies to messages and comments.</a:t>
            </a:r>
          </a:p>
          <a:p>
            <a:pPr algn="ctr">
              <a:lnSpc>
                <a:spcPts val="2422"/>
              </a:lnSpc>
              <a:spcBef>
                <a:spcPct val="0"/>
              </a:spcBef>
            </a:pPr>
            <a:r>
              <a:rPr lang="en-US" sz="2202" b="1" spc="-121">
                <a:solidFill>
                  <a:srgbClr val="C1B2A4"/>
                </a:solidFill>
                <a:latin typeface="Arial Nova Bold"/>
                <a:ea typeface="Arial Nova Bold"/>
                <a:cs typeface="Arial Nova Bold"/>
                <a:sym typeface="Arial Nova Bold"/>
              </a:rPr>
              <a:t>• Attractive and trendy content showcasing new arrivals.</a:t>
            </a:r>
          </a:p>
          <a:p>
            <a:pPr algn="ctr">
              <a:lnSpc>
                <a:spcPts val="2422"/>
              </a:lnSpc>
              <a:spcBef>
                <a:spcPct val="0"/>
              </a:spcBef>
            </a:pPr>
            <a:r>
              <a:rPr lang="en-US" sz="2202" b="1" spc="-121">
                <a:solidFill>
                  <a:srgbClr val="C1B2A4"/>
                </a:solidFill>
                <a:latin typeface="Arial Nova Bold"/>
                <a:ea typeface="Arial Nova Bold"/>
                <a:cs typeface="Arial Nova Bold"/>
                <a:sym typeface="Arial Nova Bold"/>
              </a:rPr>
              <a:t>• Loyalty offers and discounts for returning customers.</a:t>
            </a:r>
          </a:p>
          <a:p>
            <a:pPr algn="ctr">
              <a:lnSpc>
                <a:spcPts val="2422"/>
              </a:lnSpc>
              <a:spcBef>
                <a:spcPct val="0"/>
              </a:spcBef>
            </a:pPr>
            <a:r>
              <a:rPr lang="en-US" sz="2202" b="1" spc="-121">
                <a:solidFill>
                  <a:srgbClr val="C1B2A4"/>
                </a:solidFill>
                <a:latin typeface="Arial Nova Bold"/>
                <a:ea typeface="Arial Nova Bold"/>
                <a:cs typeface="Arial Nova Bold"/>
                <a:sym typeface="Arial Nova Bold"/>
              </a:rPr>
              <a:t>• Interactive posts (stories, polls, outfit ideas).</a:t>
            </a:r>
          </a:p>
          <a:p>
            <a:pPr algn="ctr">
              <a:lnSpc>
                <a:spcPts val="2422"/>
              </a:lnSpc>
              <a:spcBef>
                <a:spcPct val="0"/>
              </a:spcBef>
            </a:pPr>
            <a:endParaRPr lang="en-US" sz="2202" b="1" spc="-121">
              <a:solidFill>
                <a:srgbClr val="C1B2A4"/>
              </a:solidFill>
              <a:latin typeface="Arial Nova Bold"/>
              <a:ea typeface="Arial Nova Bold"/>
              <a:cs typeface="Arial Nova Bold"/>
              <a:sym typeface="Arial Nova Bold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941303" y="3885071"/>
            <a:ext cx="5054013" cy="2516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25"/>
              </a:lnSpc>
              <a:spcBef>
                <a:spcPct val="0"/>
              </a:spcBef>
            </a:pPr>
            <a:r>
              <a:rPr lang="en-US" sz="2022" b="1" spc="-111">
                <a:solidFill>
                  <a:srgbClr val="C1B2A4"/>
                </a:solidFill>
                <a:latin typeface="Arial Nova Bold"/>
                <a:ea typeface="Arial Nova Bold"/>
                <a:cs typeface="Arial Nova Bold"/>
                <a:sym typeface="Arial Nova Bold"/>
              </a:rPr>
              <a:t>• University girls and young women (18–45 years old).</a:t>
            </a:r>
          </a:p>
          <a:p>
            <a:pPr algn="ctr">
              <a:lnSpc>
                <a:spcPts val="2225"/>
              </a:lnSpc>
              <a:spcBef>
                <a:spcPct val="0"/>
              </a:spcBef>
            </a:pPr>
            <a:r>
              <a:rPr lang="en-US" sz="2022" b="1" spc="-111">
                <a:solidFill>
                  <a:srgbClr val="C1B2A4"/>
                </a:solidFill>
                <a:latin typeface="Arial Nova Bold"/>
                <a:ea typeface="Arial Nova Bold"/>
                <a:cs typeface="Arial Nova Bold"/>
                <a:sym typeface="Arial Nova Bold"/>
              </a:rPr>
              <a:t>• Working women looking for stylish and affordable bags and shoes.</a:t>
            </a:r>
          </a:p>
          <a:p>
            <a:pPr algn="ctr">
              <a:lnSpc>
                <a:spcPts val="2225"/>
              </a:lnSpc>
              <a:spcBef>
                <a:spcPct val="0"/>
              </a:spcBef>
            </a:pPr>
            <a:r>
              <a:rPr lang="en-US" sz="2022" b="1" spc="-111">
                <a:solidFill>
                  <a:srgbClr val="C1B2A4"/>
                </a:solidFill>
                <a:latin typeface="Arial Nova Bold"/>
                <a:ea typeface="Arial Nova Bold"/>
                <a:cs typeface="Arial Nova Bold"/>
                <a:sym typeface="Arial Nova Bold"/>
              </a:rPr>
              <a:t>• Brides and customers shopping for special occasions.</a:t>
            </a:r>
          </a:p>
          <a:p>
            <a:pPr algn="ctr">
              <a:lnSpc>
                <a:spcPts val="2225"/>
              </a:lnSpc>
              <a:spcBef>
                <a:spcPct val="0"/>
              </a:spcBef>
            </a:pPr>
            <a:r>
              <a:rPr lang="en-US" sz="2022" b="1" spc="-111">
                <a:solidFill>
                  <a:srgbClr val="C1B2A4"/>
                </a:solidFill>
                <a:latin typeface="Arial Nova Bold"/>
                <a:ea typeface="Arial Nova Bold"/>
                <a:cs typeface="Arial Nova Bold"/>
                <a:sym typeface="Arial Nova Bold"/>
              </a:rPr>
              <a:t>• Online shoppers across Egypt (mainly Instagram &amp; TikTok users).</a:t>
            </a:r>
          </a:p>
          <a:p>
            <a:pPr algn="ctr">
              <a:lnSpc>
                <a:spcPts val="2225"/>
              </a:lnSpc>
              <a:spcBef>
                <a:spcPct val="0"/>
              </a:spcBef>
            </a:pPr>
            <a:endParaRPr lang="en-US" sz="2022" b="1" spc="-111">
              <a:solidFill>
                <a:srgbClr val="C1B2A4"/>
              </a:solidFill>
              <a:latin typeface="Arial Nova Bold"/>
              <a:ea typeface="Arial Nova Bold"/>
              <a:cs typeface="Arial Nova Bold"/>
              <a:sym typeface="Arial Nova Bold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6765403" y="4228219"/>
            <a:ext cx="5295977" cy="18496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19"/>
              </a:lnSpc>
              <a:spcBef>
                <a:spcPct val="0"/>
              </a:spcBef>
            </a:pPr>
            <a:r>
              <a:rPr lang="en-US" sz="2199" b="1" spc="-120">
                <a:solidFill>
                  <a:srgbClr val="C1B2A4"/>
                </a:solidFill>
                <a:latin typeface="Arial Nova Bold"/>
                <a:ea typeface="Arial Nova Bold"/>
                <a:cs typeface="Arial Nova Bold"/>
                <a:sym typeface="Arial Nova Bold"/>
              </a:rPr>
              <a:t>• Physical store in Helwan.</a:t>
            </a:r>
          </a:p>
          <a:p>
            <a:pPr algn="ctr">
              <a:lnSpc>
                <a:spcPts val="2419"/>
              </a:lnSpc>
              <a:spcBef>
                <a:spcPct val="0"/>
              </a:spcBef>
            </a:pPr>
            <a:r>
              <a:rPr lang="en-US" sz="2199" b="1" spc="-120">
                <a:solidFill>
                  <a:srgbClr val="C1B2A4"/>
                </a:solidFill>
                <a:latin typeface="Arial Nova Bold"/>
                <a:ea typeface="Arial Nova Bold"/>
                <a:cs typeface="Arial Nova Bold"/>
                <a:sym typeface="Arial Nova Bold"/>
              </a:rPr>
              <a:t>• Social media pages: Instagram – TikTok – Facebook.</a:t>
            </a:r>
          </a:p>
          <a:p>
            <a:pPr algn="ctr">
              <a:lnSpc>
                <a:spcPts val="2419"/>
              </a:lnSpc>
              <a:spcBef>
                <a:spcPct val="0"/>
              </a:spcBef>
            </a:pPr>
            <a:r>
              <a:rPr lang="en-US" sz="2199" b="1" spc="-120">
                <a:solidFill>
                  <a:srgbClr val="C1B2A4"/>
                </a:solidFill>
                <a:latin typeface="Arial Nova Bold"/>
                <a:ea typeface="Arial Nova Bold"/>
                <a:cs typeface="Arial Nova Bold"/>
                <a:sym typeface="Arial Nova Bold"/>
              </a:rPr>
              <a:t>• Paid social media ads.</a:t>
            </a:r>
          </a:p>
          <a:p>
            <a:pPr algn="ctr">
              <a:lnSpc>
                <a:spcPts val="2419"/>
              </a:lnSpc>
              <a:spcBef>
                <a:spcPct val="0"/>
              </a:spcBef>
            </a:pPr>
            <a:endParaRPr lang="en-US" sz="2199" b="1" spc="-120">
              <a:solidFill>
                <a:srgbClr val="C1B2A4"/>
              </a:solidFill>
              <a:latin typeface="Arial Nova Bold"/>
              <a:ea typeface="Arial Nova Bold"/>
              <a:cs typeface="Arial Nova Bold"/>
              <a:sym typeface="Arial Nova Bold"/>
            </a:endParaRPr>
          </a:p>
          <a:p>
            <a:pPr algn="ctr">
              <a:lnSpc>
                <a:spcPts val="2419"/>
              </a:lnSpc>
              <a:spcBef>
                <a:spcPct val="0"/>
              </a:spcBef>
            </a:pPr>
            <a:endParaRPr lang="en-US" sz="2199" b="1" spc="-120">
              <a:solidFill>
                <a:srgbClr val="C1B2A4"/>
              </a:solidFill>
              <a:latin typeface="Arial Nova Bold"/>
              <a:ea typeface="Arial Nova Bold"/>
              <a:cs typeface="Arial Nova Bold"/>
              <a:sym typeface="Arial Nova Bold"/>
            </a:endParaRPr>
          </a:p>
        </p:txBody>
      </p:sp>
      <p:sp>
        <p:nvSpPr>
          <p:cNvPr id="20" name="Freeform 20"/>
          <p:cNvSpPr/>
          <p:nvPr/>
        </p:nvSpPr>
        <p:spPr>
          <a:xfrm>
            <a:off x="1055767" y="7306921"/>
            <a:ext cx="4999880" cy="2731184"/>
          </a:xfrm>
          <a:custGeom>
            <a:avLst/>
            <a:gdLst/>
            <a:ahLst/>
            <a:cxnLst/>
            <a:rect l="l" t="t" r="r" b="b"/>
            <a:pathLst>
              <a:path w="4999880" h="2731184">
                <a:moveTo>
                  <a:pt x="0" y="0"/>
                </a:moveTo>
                <a:lnTo>
                  <a:pt x="4999880" y="0"/>
                </a:lnTo>
                <a:lnTo>
                  <a:pt x="4999880" y="2731185"/>
                </a:lnTo>
                <a:lnTo>
                  <a:pt x="0" y="273118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1" name="TextBox 21"/>
          <p:cNvSpPr txBox="1"/>
          <p:nvPr/>
        </p:nvSpPr>
        <p:spPr>
          <a:xfrm>
            <a:off x="1028700" y="7531200"/>
            <a:ext cx="5054013" cy="2516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25"/>
              </a:lnSpc>
              <a:spcBef>
                <a:spcPct val="0"/>
              </a:spcBef>
            </a:pPr>
            <a:r>
              <a:rPr lang="en-US" sz="2022" b="1" spc="-111">
                <a:solidFill>
                  <a:srgbClr val="C1B2A4"/>
                </a:solidFill>
                <a:latin typeface="Arial Nova Bold"/>
                <a:ea typeface="Arial Nova Bold"/>
                <a:cs typeface="Arial Nova Bold"/>
                <a:sym typeface="Arial Nova Bold"/>
              </a:rPr>
              <a:t>• Trendy and fashionable bags and shoes at affordable prices.</a:t>
            </a:r>
          </a:p>
          <a:p>
            <a:pPr algn="ctr">
              <a:lnSpc>
                <a:spcPts val="2225"/>
              </a:lnSpc>
              <a:spcBef>
                <a:spcPct val="0"/>
              </a:spcBef>
            </a:pPr>
            <a:r>
              <a:rPr lang="en-US" sz="2022" b="1" spc="-111">
                <a:solidFill>
                  <a:srgbClr val="C1B2A4"/>
                </a:solidFill>
                <a:latin typeface="Arial Nova Bold"/>
                <a:ea typeface="Arial Nova Bold"/>
                <a:cs typeface="Arial Nova Bold"/>
                <a:sym typeface="Arial Nova Bold"/>
              </a:rPr>
              <a:t>• Wide variety of styles to fit all tastes and occasions.</a:t>
            </a:r>
          </a:p>
          <a:p>
            <a:pPr algn="ctr">
              <a:lnSpc>
                <a:spcPts val="2225"/>
              </a:lnSpc>
              <a:spcBef>
                <a:spcPct val="0"/>
              </a:spcBef>
            </a:pPr>
            <a:r>
              <a:rPr lang="en-US" sz="2022" b="1" spc="-111">
                <a:solidFill>
                  <a:srgbClr val="C1B2A4"/>
                </a:solidFill>
                <a:latin typeface="Arial Nova Bold"/>
                <a:ea typeface="Arial Nova Bold"/>
                <a:cs typeface="Arial Nova Bold"/>
                <a:sym typeface="Arial Nova Bold"/>
              </a:rPr>
              <a:t>• Good quality products with competitive pricing.</a:t>
            </a:r>
          </a:p>
          <a:p>
            <a:pPr algn="ctr">
              <a:lnSpc>
                <a:spcPts val="2225"/>
              </a:lnSpc>
              <a:spcBef>
                <a:spcPct val="0"/>
              </a:spcBef>
            </a:pPr>
            <a:r>
              <a:rPr lang="en-US" sz="2022" b="1" spc="-111">
                <a:solidFill>
                  <a:srgbClr val="C1B2A4"/>
                </a:solidFill>
                <a:latin typeface="Arial Nova Bold"/>
                <a:ea typeface="Arial Nova Bold"/>
                <a:cs typeface="Arial Nova Bold"/>
                <a:sym typeface="Arial Nova Bold"/>
              </a:rPr>
              <a:t>• Fun and easy shopping experience in-store and online.</a:t>
            </a:r>
          </a:p>
          <a:p>
            <a:pPr algn="ctr">
              <a:lnSpc>
                <a:spcPts val="2225"/>
              </a:lnSpc>
              <a:spcBef>
                <a:spcPct val="0"/>
              </a:spcBef>
            </a:pPr>
            <a:endParaRPr lang="en-US" sz="2022" b="1" spc="-111">
              <a:solidFill>
                <a:srgbClr val="C1B2A4"/>
              </a:solidFill>
              <a:latin typeface="Arial Nova Bold"/>
              <a:ea typeface="Arial Nova Bold"/>
              <a:cs typeface="Arial Nova Bold"/>
              <a:sym typeface="Arial Nova Bold"/>
            </a:endParaRPr>
          </a:p>
        </p:txBody>
      </p:sp>
      <p:sp>
        <p:nvSpPr>
          <p:cNvPr id="22" name="Freeform 22"/>
          <p:cNvSpPr/>
          <p:nvPr/>
        </p:nvSpPr>
        <p:spPr>
          <a:xfrm>
            <a:off x="6954049" y="7320056"/>
            <a:ext cx="4975835" cy="2718050"/>
          </a:xfrm>
          <a:custGeom>
            <a:avLst/>
            <a:gdLst/>
            <a:ahLst/>
            <a:cxnLst/>
            <a:rect l="l" t="t" r="r" b="b"/>
            <a:pathLst>
              <a:path w="4975835" h="2718050">
                <a:moveTo>
                  <a:pt x="0" y="0"/>
                </a:moveTo>
                <a:lnTo>
                  <a:pt x="4975835" y="0"/>
                </a:lnTo>
                <a:lnTo>
                  <a:pt x="4975835" y="2718050"/>
                </a:lnTo>
                <a:lnTo>
                  <a:pt x="0" y="27180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3" name="TextBox 23"/>
          <p:cNvSpPr txBox="1"/>
          <p:nvPr/>
        </p:nvSpPr>
        <p:spPr>
          <a:xfrm>
            <a:off x="7594666" y="6645446"/>
            <a:ext cx="3694602" cy="1037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056"/>
              </a:lnSpc>
              <a:spcBef>
                <a:spcPct val="0"/>
              </a:spcBef>
            </a:pPr>
            <a:r>
              <a:rPr lang="en-US" sz="3687" b="1" spc="-202">
                <a:solidFill>
                  <a:srgbClr val="403E3E"/>
                </a:solidFill>
                <a:latin typeface="Arial Nova Bold"/>
                <a:ea typeface="Arial Nova Bold"/>
                <a:cs typeface="Arial Nova Bold"/>
                <a:sym typeface="Arial Nova Bold"/>
              </a:rPr>
              <a:t>Key Resourc</a:t>
            </a:r>
            <a:r>
              <a:rPr lang="en-US" sz="3687" b="1" u="none" strike="noStrike" spc="-202">
                <a:solidFill>
                  <a:srgbClr val="403E3E"/>
                </a:solidFill>
                <a:latin typeface="Arial Nova Bold"/>
                <a:ea typeface="Arial Nova Bold"/>
                <a:cs typeface="Arial Nova Bold"/>
                <a:sym typeface="Arial Nova Bold"/>
              </a:rPr>
              <a:t>es:</a:t>
            </a:r>
          </a:p>
          <a:p>
            <a:pPr marL="0" lvl="0" indent="0" algn="ctr">
              <a:lnSpc>
                <a:spcPts val="4056"/>
              </a:lnSpc>
              <a:spcBef>
                <a:spcPct val="0"/>
              </a:spcBef>
            </a:pPr>
            <a:endParaRPr lang="en-US" sz="3687" b="1" u="none" strike="noStrike" spc="-202">
              <a:solidFill>
                <a:srgbClr val="403E3E"/>
              </a:solidFill>
              <a:latin typeface="Arial Nova Bold"/>
              <a:ea typeface="Arial Nova Bold"/>
              <a:cs typeface="Arial Nova Bold"/>
              <a:sym typeface="Arial Nova Bold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6637071" y="7873341"/>
            <a:ext cx="5552640" cy="20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89"/>
              </a:lnSpc>
              <a:spcBef>
                <a:spcPct val="0"/>
              </a:spcBef>
            </a:pPr>
            <a:r>
              <a:rPr lang="en-US" sz="2081" b="1" spc="-114">
                <a:solidFill>
                  <a:srgbClr val="C1B2A4"/>
                </a:solidFill>
                <a:latin typeface="Arial Nova Bold"/>
                <a:ea typeface="Arial Nova Bold"/>
                <a:cs typeface="Arial Nova Bold"/>
                <a:sym typeface="Arial Nova Bold"/>
              </a:rPr>
              <a:t>• Reliable bag and shoe suppliers.</a:t>
            </a:r>
          </a:p>
          <a:p>
            <a:pPr algn="ctr">
              <a:lnSpc>
                <a:spcPts val="2289"/>
              </a:lnSpc>
              <a:spcBef>
                <a:spcPct val="0"/>
              </a:spcBef>
            </a:pPr>
            <a:r>
              <a:rPr lang="en-US" sz="2081" b="1" spc="-114">
                <a:solidFill>
                  <a:srgbClr val="C1B2A4"/>
                </a:solidFill>
                <a:latin typeface="Arial Nova Bold"/>
                <a:ea typeface="Arial Nova Bold"/>
                <a:cs typeface="Arial Nova Bold"/>
                <a:sym typeface="Arial Nova Bold"/>
              </a:rPr>
              <a:t>• Instagram page and digital presence.</a:t>
            </a:r>
          </a:p>
          <a:p>
            <a:pPr algn="ctr">
              <a:lnSpc>
                <a:spcPts val="2289"/>
              </a:lnSpc>
              <a:spcBef>
                <a:spcPct val="0"/>
              </a:spcBef>
            </a:pPr>
            <a:r>
              <a:rPr lang="en-US" sz="2081" b="1" spc="-114">
                <a:solidFill>
                  <a:srgbClr val="C1B2A4"/>
                </a:solidFill>
                <a:latin typeface="Arial Nova Bold"/>
                <a:ea typeface="Arial Nova Bold"/>
                <a:cs typeface="Arial Nova Bold"/>
                <a:sym typeface="Arial Nova Bold"/>
              </a:rPr>
              <a:t>• Sales and customer service team.</a:t>
            </a:r>
          </a:p>
          <a:p>
            <a:pPr algn="ctr">
              <a:lnSpc>
                <a:spcPts val="2289"/>
              </a:lnSpc>
              <a:spcBef>
                <a:spcPct val="0"/>
              </a:spcBef>
            </a:pPr>
            <a:r>
              <a:rPr lang="en-US" sz="2081" b="1" spc="-114">
                <a:solidFill>
                  <a:srgbClr val="C1B2A4"/>
                </a:solidFill>
                <a:latin typeface="Arial Nova Bold"/>
                <a:ea typeface="Arial Nova Bold"/>
                <a:cs typeface="Arial Nova Bold"/>
                <a:sym typeface="Arial Nova Bold"/>
              </a:rPr>
              <a:t>• Professional photography and marketing content.</a:t>
            </a:r>
          </a:p>
          <a:p>
            <a:pPr algn="ctr">
              <a:lnSpc>
                <a:spcPts val="2289"/>
              </a:lnSpc>
              <a:spcBef>
                <a:spcPct val="0"/>
              </a:spcBef>
            </a:pPr>
            <a:endParaRPr lang="en-US" sz="2081" b="1" spc="-114">
              <a:solidFill>
                <a:srgbClr val="C1B2A4"/>
              </a:solidFill>
              <a:latin typeface="Arial Nova Bold"/>
              <a:ea typeface="Arial Nova Bold"/>
              <a:cs typeface="Arial Nova Bold"/>
              <a:sym typeface="Arial Nova Bold"/>
            </a:endParaRPr>
          </a:p>
          <a:p>
            <a:pPr algn="ctr">
              <a:lnSpc>
                <a:spcPts val="2289"/>
              </a:lnSpc>
              <a:spcBef>
                <a:spcPct val="0"/>
              </a:spcBef>
            </a:pPr>
            <a:endParaRPr lang="en-US" sz="2081" b="1" spc="-114">
              <a:solidFill>
                <a:srgbClr val="C1B2A4"/>
              </a:solidFill>
              <a:latin typeface="Arial Nova Bold"/>
              <a:ea typeface="Arial Nova Bold"/>
              <a:cs typeface="Arial Nova Bold"/>
              <a:sym typeface="Arial Nova Bold"/>
            </a:endParaRPr>
          </a:p>
        </p:txBody>
      </p:sp>
      <p:sp>
        <p:nvSpPr>
          <p:cNvPr id="25" name="Freeform 25"/>
          <p:cNvSpPr/>
          <p:nvPr/>
        </p:nvSpPr>
        <p:spPr>
          <a:xfrm>
            <a:off x="12586839" y="7317302"/>
            <a:ext cx="5217106" cy="2849844"/>
          </a:xfrm>
          <a:custGeom>
            <a:avLst/>
            <a:gdLst/>
            <a:ahLst/>
            <a:cxnLst/>
            <a:rect l="l" t="t" r="r" b="b"/>
            <a:pathLst>
              <a:path w="5217106" h="2849844">
                <a:moveTo>
                  <a:pt x="0" y="0"/>
                </a:moveTo>
                <a:lnTo>
                  <a:pt x="5217106" y="0"/>
                </a:lnTo>
                <a:lnTo>
                  <a:pt x="5217106" y="2849844"/>
                </a:lnTo>
                <a:lnTo>
                  <a:pt x="0" y="28498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6" name="TextBox 26"/>
          <p:cNvSpPr txBox="1"/>
          <p:nvPr/>
        </p:nvSpPr>
        <p:spPr>
          <a:xfrm>
            <a:off x="12888649" y="6622030"/>
            <a:ext cx="4628745" cy="523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056"/>
              </a:lnSpc>
              <a:spcBef>
                <a:spcPct val="0"/>
              </a:spcBef>
            </a:pPr>
            <a:r>
              <a:rPr lang="en-US" sz="3687" b="1" spc="-202">
                <a:solidFill>
                  <a:srgbClr val="403E3E"/>
                </a:solidFill>
                <a:latin typeface="Arial Nova Bold"/>
                <a:ea typeface="Arial Nova Bold"/>
                <a:cs typeface="Arial Nova Bold"/>
                <a:sym typeface="Arial Nova Bold"/>
              </a:rPr>
              <a:t>Key Activities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2638141" y="7701891"/>
            <a:ext cx="5051396" cy="17801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85"/>
              </a:lnSpc>
              <a:spcBef>
                <a:spcPct val="0"/>
              </a:spcBef>
            </a:pPr>
            <a:r>
              <a:rPr lang="en-US" sz="2168" b="1" spc="-119">
                <a:solidFill>
                  <a:srgbClr val="C1B2A4"/>
                </a:solidFill>
                <a:latin typeface="Arial Nova Bold"/>
                <a:ea typeface="Arial Nova Bold"/>
                <a:cs typeface="Arial Nova Bold"/>
                <a:sym typeface="Arial Nova Bold"/>
              </a:rPr>
              <a:t>• Product Selection.</a:t>
            </a:r>
          </a:p>
          <a:p>
            <a:pPr algn="ctr">
              <a:lnSpc>
                <a:spcPts val="2385"/>
              </a:lnSpc>
              <a:spcBef>
                <a:spcPct val="0"/>
              </a:spcBef>
            </a:pPr>
            <a:r>
              <a:rPr lang="en-US" sz="2168" b="1" spc="-119">
                <a:solidFill>
                  <a:srgbClr val="C1B2A4"/>
                </a:solidFill>
                <a:latin typeface="Arial Nova Bold"/>
                <a:ea typeface="Arial Nova Bold"/>
                <a:cs typeface="Arial Nova Bold"/>
                <a:sym typeface="Arial Nova Bold"/>
              </a:rPr>
              <a:t>• Marketing and Advertising.</a:t>
            </a:r>
          </a:p>
          <a:p>
            <a:pPr algn="ctr">
              <a:lnSpc>
                <a:spcPts val="2385"/>
              </a:lnSpc>
              <a:spcBef>
                <a:spcPct val="0"/>
              </a:spcBef>
            </a:pPr>
            <a:r>
              <a:rPr lang="en-US" sz="2168" b="1" spc="-119">
                <a:solidFill>
                  <a:srgbClr val="C1B2A4"/>
                </a:solidFill>
                <a:latin typeface="Arial Nova Bold"/>
                <a:ea typeface="Arial Nova Bold"/>
                <a:cs typeface="Arial Nova Bold"/>
                <a:sym typeface="Arial Nova Bold"/>
              </a:rPr>
              <a:t>•Order Fulfillment.</a:t>
            </a:r>
          </a:p>
          <a:p>
            <a:pPr algn="ctr">
              <a:lnSpc>
                <a:spcPts val="2385"/>
              </a:lnSpc>
              <a:spcBef>
                <a:spcPct val="0"/>
              </a:spcBef>
            </a:pPr>
            <a:r>
              <a:rPr lang="en-US" sz="2168" b="1" spc="-119">
                <a:solidFill>
                  <a:srgbClr val="C1B2A4"/>
                </a:solidFill>
                <a:latin typeface="Arial Nova Bold"/>
                <a:ea typeface="Arial Nova Bold"/>
                <a:cs typeface="Arial Nova Bold"/>
                <a:sym typeface="Arial Nova Bold"/>
              </a:rPr>
              <a:t>• Collaborating with influencers and engaging with followers.</a:t>
            </a:r>
          </a:p>
          <a:p>
            <a:pPr algn="ctr">
              <a:lnSpc>
                <a:spcPts val="2385"/>
              </a:lnSpc>
              <a:spcBef>
                <a:spcPct val="0"/>
              </a:spcBef>
            </a:pPr>
            <a:endParaRPr lang="en-US" sz="2168" b="1" spc="-119">
              <a:solidFill>
                <a:srgbClr val="C1B2A4"/>
              </a:solidFill>
              <a:latin typeface="Arial Nova Bold"/>
              <a:ea typeface="Arial Nova Bold"/>
              <a:cs typeface="Arial Nova Bold"/>
              <a:sym typeface="Arial Nova Bol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-612992" y="9253537"/>
            <a:ext cx="12396242" cy="0"/>
          </a:xfrm>
          <a:prstGeom prst="line">
            <a:avLst/>
          </a:prstGeom>
          <a:ln w="9525" cap="flat">
            <a:solidFill>
              <a:srgbClr val="403E3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TextBox 4"/>
          <p:cNvSpPr txBox="1"/>
          <p:nvPr/>
        </p:nvSpPr>
        <p:spPr>
          <a:xfrm>
            <a:off x="2808124" y="1337371"/>
            <a:ext cx="12809817" cy="8756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080"/>
              </a:lnSpc>
              <a:spcBef>
                <a:spcPct val="0"/>
              </a:spcBef>
            </a:pPr>
            <a:r>
              <a:rPr lang="en-US" sz="8000" spc="-176">
                <a:solidFill>
                  <a:srgbClr val="403E3E"/>
                </a:solidFill>
                <a:latin typeface="Arial Nova Light"/>
                <a:ea typeface="Arial Nova Light"/>
                <a:cs typeface="Arial Nova Light"/>
                <a:sym typeface="Arial Nova Light"/>
              </a:rPr>
              <a:t>BUSINESS MODEL CANVAS</a:t>
            </a:r>
          </a:p>
        </p:txBody>
      </p:sp>
      <p:sp>
        <p:nvSpPr>
          <p:cNvPr id="5" name="AutoShape 5"/>
          <p:cNvSpPr/>
          <p:nvPr/>
        </p:nvSpPr>
        <p:spPr>
          <a:xfrm flipV="1">
            <a:off x="-462152" y="1033462"/>
            <a:ext cx="19212305" cy="0"/>
          </a:xfrm>
          <a:prstGeom prst="line">
            <a:avLst/>
          </a:prstGeom>
          <a:ln w="9525" cap="flat">
            <a:solidFill>
              <a:srgbClr val="403E3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6"/>
          <p:cNvSpPr/>
          <p:nvPr/>
        </p:nvSpPr>
        <p:spPr>
          <a:xfrm>
            <a:off x="3021299" y="2236850"/>
            <a:ext cx="12245402" cy="0"/>
          </a:xfrm>
          <a:prstGeom prst="line">
            <a:avLst/>
          </a:prstGeom>
          <a:ln w="9525" cap="flat">
            <a:solidFill>
              <a:srgbClr val="403E3E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7" name="Group 7"/>
          <p:cNvGrpSpPr/>
          <p:nvPr/>
        </p:nvGrpSpPr>
        <p:grpSpPr>
          <a:xfrm>
            <a:off x="251435" y="9507110"/>
            <a:ext cx="542093" cy="540520"/>
            <a:chOff x="0" y="0"/>
            <a:chExt cx="174424" cy="17391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74424" cy="173917"/>
            </a:xfrm>
            <a:custGeom>
              <a:avLst/>
              <a:gdLst/>
              <a:ahLst/>
              <a:cxnLst/>
              <a:rect l="l" t="t" r="r" b="b"/>
              <a:pathLst>
                <a:path w="174424" h="173917">
                  <a:moveTo>
                    <a:pt x="86959" y="0"/>
                  </a:moveTo>
                  <a:lnTo>
                    <a:pt x="87465" y="0"/>
                  </a:lnTo>
                  <a:cubicBezTo>
                    <a:pt x="110528" y="0"/>
                    <a:pt x="132646" y="9162"/>
                    <a:pt x="148954" y="25470"/>
                  </a:cubicBezTo>
                  <a:cubicBezTo>
                    <a:pt x="165262" y="41778"/>
                    <a:pt x="174424" y="63896"/>
                    <a:pt x="174424" y="86959"/>
                  </a:cubicBezTo>
                  <a:lnTo>
                    <a:pt x="174424" y="86959"/>
                  </a:lnTo>
                  <a:cubicBezTo>
                    <a:pt x="174424" y="134985"/>
                    <a:pt x="135491" y="173917"/>
                    <a:pt x="87465" y="173917"/>
                  </a:cubicBezTo>
                  <a:lnTo>
                    <a:pt x="86959" y="173917"/>
                  </a:lnTo>
                  <a:cubicBezTo>
                    <a:pt x="38933" y="173917"/>
                    <a:pt x="0" y="134985"/>
                    <a:pt x="0" y="86959"/>
                  </a:cubicBezTo>
                  <a:lnTo>
                    <a:pt x="0" y="86959"/>
                  </a:lnTo>
                  <a:cubicBezTo>
                    <a:pt x="0" y="38933"/>
                    <a:pt x="38933" y="0"/>
                    <a:pt x="8695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403E3E"/>
              </a:solidFill>
              <a:prstDash val="solid"/>
              <a:round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174424" cy="212017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2660"/>
                </a:lnSpc>
                <a:spcBef>
                  <a:spcPct val="0"/>
                </a:spcBef>
              </a:pPr>
              <a:r>
                <a:rPr lang="en-US" sz="1900" spc="-104">
                  <a:solidFill>
                    <a:srgbClr val="403E3E"/>
                  </a:solidFill>
                  <a:latin typeface="Mukti"/>
                  <a:ea typeface="Mukti"/>
                  <a:cs typeface="Mukti"/>
                  <a:sym typeface="Mukti"/>
                </a:rPr>
                <a:t>5</a:t>
              </a:r>
            </a:p>
          </p:txBody>
        </p:sp>
      </p:grpSp>
      <p:sp>
        <p:nvSpPr>
          <p:cNvPr id="10" name="Freeform 10"/>
          <p:cNvSpPr/>
          <p:nvPr/>
        </p:nvSpPr>
        <p:spPr>
          <a:xfrm>
            <a:off x="819857" y="3258274"/>
            <a:ext cx="4999880" cy="2731184"/>
          </a:xfrm>
          <a:custGeom>
            <a:avLst/>
            <a:gdLst/>
            <a:ahLst/>
            <a:cxnLst/>
            <a:rect l="l" t="t" r="r" b="b"/>
            <a:pathLst>
              <a:path w="4999880" h="2731184">
                <a:moveTo>
                  <a:pt x="0" y="0"/>
                </a:moveTo>
                <a:lnTo>
                  <a:pt x="4999880" y="0"/>
                </a:lnTo>
                <a:lnTo>
                  <a:pt x="4999880" y="2731185"/>
                </a:lnTo>
                <a:lnTo>
                  <a:pt x="0" y="273118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2208413" y="3205325"/>
            <a:ext cx="5738766" cy="3134801"/>
          </a:xfrm>
          <a:custGeom>
            <a:avLst/>
            <a:gdLst/>
            <a:ahLst/>
            <a:cxnLst/>
            <a:rect l="l" t="t" r="r" b="b"/>
            <a:pathLst>
              <a:path w="5738766" h="3134801">
                <a:moveTo>
                  <a:pt x="0" y="0"/>
                </a:moveTo>
                <a:lnTo>
                  <a:pt x="5738766" y="0"/>
                </a:lnTo>
                <a:lnTo>
                  <a:pt x="5738766" y="3134801"/>
                </a:lnTo>
                <a:lnTo>
                  <a:pt x="0" y="313480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6553552" y="6096055"/>
            <a:ext cx="5180897" cy="2830065"/>
          </a:xfrm>
          <a:custGeom>
            <a:avLst/>
            <a:gdLst/>
            <a:ahLst/>
            <a:cxnLst/>
            <a:rect l="l" t="t" r="r" b="b"/>
            <a:pathLst>
              <a:path w="5180897" h="2830065">
                <a:moveTo>
                  <a:pt x="0" y="0"/>
                </a:moveTo>
                <a:lnTo>
                  <a:pt x="5180896" y="0"/>
                </a:lnTo>
                <a:lnTo>
                  <a:pt x="5180896" y="2830065"/>
                </a:lnTo>
                <a:lnTo>
                  <a:pt x="0" y="283006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3499355" y="314960"/>
            <a:ext cx="4237173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60"/>
              </a:lnSpc>
            </a:pPr>
            <a:r>
              <a:rPr lang="en-US" sz="1900" spc="-104">
                <a:solidFill>
                  <a:srgbClr val="403E3E"/>
                </a:solidFill>
                <a:latin typeface="Mukti"/>
                <a:ea typeface="Mukti"/>
                <a:cs typeface="Mukti"/>
                <a:sym typeface="Mukti"/>
              </a:rPr>
              <a:t>CREATIVE BRIEF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897991" y="2550250"/>
            <a:ext cx="2689651" cy="5230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56"/>
              </a:lnSpc>
            </a:pPr>
            <a:r>
              <a:rPr lang="en-US" sz="3687" b="1" spc="-202">
                <a:solidFill>
                  <a:srgbClr val="403E3E"/>
                </a:solidFill>
                <a:latin typeface="Arial Nova Bold"/>
                <a:ea typeface="Arial Nova Bold"/>
                <a:cs typeface="Arial Nova Bold"/>
                <a:sym typeface="Arial Nova Bold"/>
              </a:rPr>
              <a:t>Key Partners: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3397954" y="2497300"/>
            <a:ext cx="3359683" cy="523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056"/>
              </a:lnSpc>
              <a:spcBef>
                <a:spcPct val="0"/>
              </a:spcBef>
            </a:pPr>
            <a:r>
              <a:rPr lang="en-US" sz="3687" b="1" u="none" strike="noStrike" spc="-202">
                <a:solidFill>
                  <a:srgbClr val="403E3E"/>
                </a:solidFill>
                <a:latin typeface="Arial Nova Bold"/>
                <a:ea typeface="Arial Nova Bold"/>
                <a:cs typeface="Arial Nova Bold"/>
                <a:sym typeface="Arial Nova Bold"/>
              </a:rPr>
              <a:t>Cost Structure: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033536" y="5414796"/>
            <a:ext cx="4220928" cy="523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056"/>
              </a:lnSpc>
              <a:spcBef>
                <a:spcPct val="0"/>
              </a:spcBef>
            </a:pPr>
            <a:r>
              <a:rPr lang="en-US" sz="3687" b="1" u="none" strike="noStrike" spc="-202">
                <a:solidFill>
                  <a:srgbClr val="403E3E"/>
                </a:solidFill>
                <a:latin typeface="Arial Nova Bold"/>
                <a:ea typeface="Arial Nova Bold"/>
                <a:cs typeface="Arial Nova Bold"/>
                <a:sym typeface="Arial Nova Bold"/>
              </a:rPr>
              <a:t>Revenue Streams: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65896" y="3526185"/>
            <a:ext cx="5153841" cy="19254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94146" lvl="1" indent="-297073" algn="ctr">
              <a:lnSpc>
                <a:spcPts val="3027"/>
              </a:lnSpc>
              <a:buFont typeface="Arial"/>
              <a:buChar char="•"/>
            </a:pPr>
            <a:r>
              <a:rPr lang="en-US" sz="2751" b="1" spc="-151">
                <a:solidFill>
                  <a:srgbClr val="C1B2A4"/>
                </a:solidFill>
                <a:latin typeface="Arial Nova Bold"/>
                <a:ea typeface="Arial Nova Bold"/>
                <a:cs typeface="Arial Nova Bold"/>
                <a:sym typeface="Arial Nova Bold"/>
              </a:rPr>
              <a:t>Product Suppliers and wholesalers</a:t>
            </a:r>
          </a:p>
          <a:p>
            <a:pPr marL="594146" lvl="1" indent="-297073" algn="ctr">
              <a:lnSpc>
                <a:spcPts val="3027"/>
              </a:lnSpc>
              <a:buFont typeface="Arial"/>
              <a:buChar char="•"/>
            </a:pPr>
            <a:r>
              <a:rPr lang="en-US" sz="2751" b="1" spc="-151">
                <a:solidFill>
                  <a:srgbClr val="C1B2A4"/>
                </a:solidFill>
                <a:latin typeface="Arial Nova Bold"/>
                <a:ea typeface="Arial Nova Bold"/>
                <a:cs typeface="Arial Nova Bold"/>
                <a:sym typeface="Arial Nova Bold"/>
              </a:rPr>
              <a:t>Shipping and delivery companies </a:t>
            </a:r>
          </a:p>
          <a:p>
            <a:pPr marL="594146" lvl="1" indent="-297073" algn="ctr">
              <a:lnSpc>
                <a:spcPts val="3027"/>
              </a:lnSpc>
              <a:buFont typeface="Arial"/>
              <a:buChar char="•"/>
            </a:pPr>
            <a:r>
              <a:rPr lang="en-US" sz="2751" b="1" spc="-151">
                <a:solidFill>
                  <a:srgbClr val="C1B2A4"/>
                </a:solidFill>
                <a:latin typeface="Arial Nova Bold"/>
                <a:ea typeface="Arial Nova Bold"/>
                <a:cs typeface="Arial Nova Bold"/>
                <a:sym typeface="Arial Nova Bold"/>
              </a:rPr>
              <a:t>Local Fashion Influencer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060212" y="3516660"/>
            <a:ext cx="6035168" cy="2301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20"/>
              </a:lnSpc>
            </a:pPr>
            <a:r>
              <a:rPr lang="en-US" sz="2746" b="1" spc="-151">
                <a:solidFill>
                  <a:srgbClr val="C1B2A4"/>
                </a:solidFill>
                <a:latin typeface="Arial Nova Bold"/>
                <a:ea typeface="Arial Nova Bold"/>
                <a:cs typeface="Arial Nova Bold"/>
                <a:sym typeface="Arial Nova Bold"/>
              </a:rPr>
              <a:t>• Advertising and marketing costs.</a:t>
            </a:r>
          </a:p>
          <a:p>
            <a:pPr algn="ctr">
              <a:lnSpc>
                <a:spcPts val="3020"/>
              </a:lnSpc>
            </a:pPr>
            <a:r>
              <a:rPr lang="en-US" sz="2746" b="1" spc="-151">
                <a:solidFill>
                  <a:srgbClr val="C1B2A4"/>
                </a:solidFill>
                <a:latin typeface="Arial Nova Bold"/>
                <a:ea typeface="Arial Nova Bold"/>
                <a:cs typeface="Arial Nova Bold"/>
                <a:sym typeface="Arial Nova Bold"/>
              </a:rPr>
              <a:t>• Product purchasing and inventory costs.</a:t>
            </a:r>
          </a:p>
          <a:p>
            <a:pPr algn="ctr">
              <a:lnSpc>
                <a:spcPts val="3020"/>
              </a:lnSpc>
            </a:pPr>
            <a:r>
              <a:rPr lang="en-US" sz="2746" b="1" spc="-151">
                <a:solidFill>
                  <a:srgbClr val="C1B2A4"/>
                </a:solidFill>
                <a:latin typeface="Arial Nova Bold"/>
                <a:ea typeface="Arial Nova Bold"/>
                <a:cs typeface="Arial Nova Bold"/>
                <a:sym typeface="Arial Nova Bold"/>
              </a:rPr>
              <a:t>• Staff salaries or sales commissions.</a:t>
            </a:r>
          </a:p>
          <a:p>
            <a:pPr algn="ctr">
              <a:lnSpc>
                <a:spcPts val="3020"/>
              </a:lnSpc>
            </a:pPr>
            <a:r>
              <a:rPr lang="en-US" sz="2746" b="1" spc="-151">
                <a:solidFill>
                  <a:srgbClr val="C1B2A4"/>
                </a:solidFill>
                <a:latin typeface="Arial Nova Bold"/>
                <a:ea typeface="Arial Nova Bold"/>
                <a:cs typeface="Arial Nova Bold"/>
                <a:sym typeface="Arial Nova Bold"/>
              </a:rPr>
              <a:t>• Delivery and packaging expenses.</a:t>
            </a:r>
          </a:p>
          <a:p>
            <a:pPr algn="ctr">
              <a:lnSpc>
                <a:spcPts val="3020"/>
              </a:lnSpc>
            </a:pPr>
            <a:r>
              <a:rPr lang="en-US" sz="2746" b="1" spc="-151">
                <a:solidFill>
                  <a:srgbClr val="C1B2A4"/>
                </a:solidFill>
                <a:latin typeface="Arial Nova Bold"/>
                <a:ea typeface="Arial Nova Bold"/>
                <a:cs typeface="Arial Nova Bold"/>
                <a:sym typeface="Arial Nova Bold"/>
              </a:rPr>
              <a:t>• Store rent, utilities, and decor costs.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795245" y="6359297"/>
            <a:ext cx="4516492" cy="2351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01"/>
              </a:lnSpc>
            </a:pPr>
            <a:r>
              <a:rPr lang="en-US" sz="2092" b="1" spc="-115">
                <a:solidFill>
                  <a:srgbClr val="C1B2A4"/>
                </a:solidFill>
                <a:latin typeface="Arial Nova Bold"/>
                <a:ea typeface="Arial Nova Bold"/>
                <a:cs typeface="Arial Nova Bold"/>
                <a:sym typeface="Arial Nova Bold"/>
              </a:rPr>
              <a:t>• In-store sales.</a:t>
            </a:r>
          </a:p>
          <a:p>
            <a:pPr algn="ctr">
              <a:lnSpc>
                <a:spcPts val="2301"/>
              </a:lnSpc>
            </a:pPr>
            <a:r>
              <a:rPr lang="en-US" sz="2092" b="1" spc="-115">
                <a:solidFill>
                  <a:srgbClr val="C1B2A4"/>
                </a:solidFill>
                <a:latin typeface="Arial Nova Bold"/>
                <a:ea typeface="Arial Nova Bold"/>
                <a:cs typeface="Arial Nova Bold"/>
                <a:sym typeface="Arial Nova Bold"/>
              </a:rPr>
              <a:t>• Online sales through Instagram and TikTok.</a:t>
            </a:r>
          </a:p>
          <a:p>
            <a:pPr algn="ctr">
              <a:lnSpc>
                <a:spcPts val="2301"/>
              </a:lnSpc>
            </a:pPr>
            <a:r>
              <a:rPr lang="en-US" sz="2092" b="1" spc="-115">
                <a:solidFill>
                  <a:srgbClr val="C1B2A4"/>
                </a:solidFill>
                <a:latin typeface="Arial Nova Bold"/>
                <a:ea typeface="Arial Nova Bold"/>
                <a:cs typeface="Arial Nova Bold"/>
                <a:sym typeface="Arial Nova Bold"/>
              </a:rPr>
              <a:t>• Custom orders or special product requests.</a:t>
            </a:r>
          </a:p>
          <a:p>
            <a:pPr algn="ctr">
              <a:lnSpc>
                <a:spcPts val="2301"/>
              </a:lnSpc>
            </a:pPr>
            <a:r>
              <a:rPr lang="en-US" sz="2092" b="1" spc="-115">
                <a:solidFill>
                  <a:srgbClr val="C1B2A4"/>
                </a:solidFill>
                <a:latin typeface="Arial Nova Bold"/>
                <a:ea typeface="Arial Nova Bold"/>
                <a:cs typeface="Arial Nova Bold"/>
                <a:sym typeface="Arial Nova Bold"/>
              </a:rPr>
              <a:t>• Seasonal offers and promotions to attract new customers.</a:t>
            </a:r>
          </a:p>
          <a:p>
            <a:pPr algn="ctr">
              <a:lnSpc>
                <a:spcPts val="2301"/>
              </a:lnSpc>
            </a:pPr>
            <a:endParaRPr lang="en-US" sz="2092" b="1" spc="-115">
              <a:solidFill>
                <a:srgbClr val="C1B2A4"/>
              </a:solidFill>
              <a:latin typeface="Arial Nova Bold"/>
              <a:ea typeface="Arial Nova Bold"/>
              <a:cs typeface="Arial Nova Bold"/>
              <a:sym typeface="Arial Nova Bol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-612992" y="9253537"/>
            <a:ext cx="12396242" cy="0"/>
          </a:xfrm>
          <a:prstGeom prst="line">
            <a:avLst/>
          </a:prstGeom>
          <a:ln w="9525" cap="flat">
            <a:solidFill>
              <a:srgbClr val="403E3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11783250" y="2919976"/>
            <a:ext cx="6627278" cy="6338324"/>
          </a:xfrm>
          <a:custGeom>
            <a:avLst/>
            <a:gdLst/>
            <a:ahLst/>
            <a:cxnLst/>
            <a:rect l="l" t="t" r="r" b="b"/>
            <a:pathLst>
              <a:path w="6627278" h="6338324">
                <a:moveTo>
                  <a:pt x="0" y="0"/>
                </a:moveTo>
                <a:lnTo>
                  <a:pt x="6627278" y="0"/>
                </a:lnTo>
                <a:lnTo>
                  <a:pt x="6627278" y="6338324"/>
                </a:lnTo>
                <a:lnTo>
                  <a:pt x="0" y="63383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45533" b="-81768"/>
            </a:stretch>
          </a:blipFill>
          <a:ln w="9525" cap="sq">
            <a:solidFill>
              <a:srgbClr val="403E3E"/>
            </a:solidFill>
            <a:prstDash val="solid"/>
            <a:miter/>
          </a:ln>
        </p:spPr>
      </p:sp>
      <p:sp>
        <p:nvSpPr>
          <p:cNvPr id="5" name="TextBox 5"/>
          <p:cNvSpPr txBox="1"/>
          <p:nvPr/>
        </p:nvSpPr>
        <p:spPr>
          <a:xfrm>
            <a:off x="4294117" y="1672835"/>
            <a:ext cx="10393547" cy="8756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080"/>
              </a:lnSpc>
              <a:spcBef>
                <a:spcPct val="0"/>
              </a:spcBef>
            </a:pPr>
            <a:r>
              <a:rPr lang="en-US" sz="8000" spc="-176">
                <a:solidFill>
                  <a:srgbClr val="403E3E"/>
                </a:solidFill>
                <a:latin typeface="Arial Nova Light"/>
                <a:ea typeface="Arial Nova Light"/>
                <a:cs typeface="Arial Nova Light"/>
                <a:sym typeface="Arial Nova Light"/>
              </a:rPr>
              <a:t>SITUATION ANALYSIS</a:t>
            </a:r>
          </a:p>
        </p:txBody>
      </p:sp>
      <p:sp>
        <p:nvSpPr>
          <p:cNvPr id="6" name="AutoShape 6"/>
          <p:cNvSpPr/>
          <p:nvPr/>
        </p:nvSpPr>
        <p:spPr>
          <a:xfrm flipV="1">
            <a:off x="-462152" y="1033462"/>
            <a:ext cx="19212305" cy="0"/>
          </a:xfrm>
          <a:prstGeom prst="line">
            <a:avLst/>
          </a:prstGeom>
          <a:ln w="9525" cap="flat">
            <a:solidFill>
              <a:srgbClr val="403E3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TextBox 7"/>
          <p:cNvSpPr txBox="1"/>
          <p:nvPr/>
        </p:nvSpPr>
        <p:spPr>
          <a:xfrm>
            <a:off x="812578" y="4050788"/>
            <a:ext cx="10435877" cy="4105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299"/>
              </a:lnSpc>
              <a:spcBef>
                <a:spcPct val="0"/>
              </a:spcBef>
            </a:pPr>
            <a:r>
              <a:rPr lang="en-US" sz="2999" spc="-164">
                <a:solidFill>
                  <a:srgbClr val="403E3E"/>
                </a:solidFill>
                <a:latin typeface="Mukti"/>
                <a:ea typeface="Mukti"/>
                <a:cs typeface="Mukti"/>
                <a:sym typeface="Mukti"/>
              </a:rPr>
              <a:t>The</a:t>
            </a:r>
            <a:r>
              <a:rPr lang="en-US" sz="2999" b="1" u="none" strike="noStrike" spc="-164">
                <a:solidFill>
                  <a:srgbClr val="403E3E"/>
                </a:solidFill>
                <a:latin typeface="Mukti"/>
                <a:ea typeface="Mukti"/>
                <a:cs typeface="Mukti"/>
                <a:sym typeface="Mukti"/>
              </a:rPr>
              <a:t> situation analysis provides a comprehensive overview of Saidaty’s current position in the market.</a:t>
            </a:r>
          </a:p>
          <a:p>
            <a:pPr marL="0" lvl="0" indent="0" algn="just">
              <a:lnSpc>
                <a:spcPts val="3299"/>
              </a:lnSpc>
              <a:spcBef>
                <a:spcPct val="0"/>
              </a:spcBef>
            </a:pPr>
            <a:endParaRPr lang="en-US" sz="2999" b="1" u="none" strike="noStrike" spc="-164">
              <a:solidFill>
                <a:srgbClr val="403E3E"/>
              </a:solidFill>
              <a:latin typeface="Mukti"/>
              <a:ea typeface="Mukti"/>
              <a:cs typeface="Mukti"/>
              <a:sym typeface="Mukti"/>
            </a:endParaRPr>
          </a:p>
          <a:p>
            <a:pPr marL="0" lvl="0" indent="0" algn="just">
              <a:lnSpc>
                <a:spcPts val="3299"/>
              </a:lnSpc>
              <a:spcBef>
                <a:spcPct val="0"/>
              </a:spcBef>
            </a:pPr>
            <a:r>
              <a:rPr lang="en-US" sz="2999" b="1" u="none" strike="noStrike" spc="-164">
                <a:solidFill>
                  <a:srgbClr val="403E3E"/>
                </a:solidFill>
                <a:latin typeface="Mukti"/>
                <a:ea typeface="Mukti"/>
                <a:cs typeface="Mukti"/>
                <a:sym typeface="Mukti"/>
              </a:rPr>
              <a:t>It examines the brand’s internal Analysis, target customers’ behaviors, and the competitive Analysis, ending with a full SWOT analysis.</a:t>
            </a:r>
          </a:p>
          <a:p>
            <a:pPr marL="0" lvl="0" indent="0" algn="just">
              <a:lnSpc>
                <a:spcPts val="3299"/>
              </a:lnSpc>
              <a:spcBef>
                <a:spcPct val="0"/>
              </a:spcBef>
            </a:pPr>
            <a:endParaRPr lang="en-US" sz="2999" b="1" u="none" strike="noStrike" spc="-164">
              <a:solidFill>
                <a:srgbClr val="403E3E"/>
              </a:solidFill>
              <a:latin typeface="Mukti"/>
              <a:ea typeface="Mukti"/>
              <a:cs typeface="Mukti"/>
              <a:sym typeface="Mukti"/>
            </a:endParaRPr>
          </a:p>
          <a:p>
            <a:pPr marL="0" lvl="0" indent="0" algn="just">
              <a:lnSpc>
                <a:spcPts val="3299"/>
              </a:lnSpc>
              <a:spcBef>
                <a:spcPct val="0"/>
              </a:spcBef>
            </a:pPr>
            <a:r>
              <a:rPr lang="en-US" sz="2999" b="1" u="none" strike="noStrike" spc="-164">
                <a:solidFill>
                  <a:srgbClr val="403E3E"/>
                </a:solidFill>
                <a:latin typeface="Mukti"/>
                <a:ea typeface="Mukti"/>
                <a:cs typeface="Mukti"/>
                <a:sym typeface="Mukti"/>
              </a:rPr>
              <a:t>This step helps us clearly understand where Saidaty stands today, identify strengths and weaknesses, and set the foundation for our future strategies and action plans.</a:t>
            </a:r>
          </a:p>
          <a:p>
            <a:pPr marL="0" lvl="0" indent="0" algn="just">
              <a:lnSpc>
                <a:spcPts val="3299"/>
              </a:lnSpc>
              <a:spcBef>
                <a:spcPct val="0"/>
              </a:spcBef>
            </a:pPr>
            <a:endParaRPr lang="en-US" sz="2999" b="1" u="none" strike="noStrike" spc="-164">
              <a:solidFill>
                <a:srgbClr val="403E3E"/>
              </a:solidFill>
              <a:latin typeface="Mukti"/>
              <a:ea typeface="Mukti"/>
              <a:cs typeface="Mukti"/>
              <a:sym typeface="Mukti"/>
            </a:endParaRPr>
          </a:p>
        </p:txBody>
      </p:sp>
      <p:sp>
        <p:nvSpPr>
          <p:cNvPr id="8" name="AutoShape 8"/>
          <p:cNvSpPr/>
          <p:nvPr/>
        </p:nvSpPr>
        <p:spPr>
          <a:xfrm>
            <a:off x="-462152" y="2924738"/>
            <a:ext cx="12245402" cy="0"/>
          </a:xfrm>
          <a:prstGeom prst="line">
            <a:avLst/>
          </a:prstGeom>
          <a:ln w="9525" cap="flat">
            <a:solidFill>
              <a:srgbClr val="403E3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TextBox 9"/>
          <p:cNvSpPr txBox="1"/>
          <p:nvPr/>
        </p:nvSpPr>
        <p:spPr>
          <a:xfrm>
            <a:off x="13499355" y="314960"/>
            <a:ext cx="4237173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60"/>
              </a:lnSpc>
            </a:pPr>
            <a:r>
              <a:rPr lang="en-US" sz="1900" spc="-104">
                <a:solidFill>
                  <a:srgbClr val="403E3E"/>
                </a:solidFill>
                <a:latin typeface="Mukti"/>
                <a:ea typeface="Mukti"/>
                <a:cs typeface="Mukti"/>
                <a:sym typeface="Mukti"/>
              </a:rPr>
              <a:t>CREATIVE BRIEF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251435" y="9507110"/>
            <a:ext cx="542093" cy="540520"/>
            <a:chOff x="0" y="0"/>
            <a:chExt cx="174424" cy="173917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74424" cy="173917"/>
            </a:xfrm>
            <a:custGeom>
              <a:avLst/>
              <a:gdLst/>
              <a:ahLst/>
              <a:cxnLst/>
              <a:rect l="l" t="t" r="r" b="b"/>
              <a:pathLst>
                <a:path w="174424" h="173917">
                  <a:moveTo>
                    <a:pt x="86959" y="0"/>
                  </a:moveTo>
                  <a:lnTo>
                    <a:pt x="87465" y="0"/>
                  </a:lnTo>
                  <a:cubicBezTo>
                    <a:pt x="110528" y="0"/>
                    <a:pt x="132646" y="9162"/>
                    <a:pt x="148954" y="25470"/>
                  </a:cubicBezTo>
                  <a:cubicBezTo>
                    <a:pt x="165262" y="41778"/>
                    <a:pt x="174424" y="63896"/>
                    <a:pt x="174424" y="86959"/>
                  </a:cubicBezTo>
                  <a:lnTo>
                    <a:pt x="174424" y="86959"/>
                  </a:lnTo>
                  <a:cubicBezTo>
                    <a:pt x="174424" y="134985"/>
                    <a:pt x="135491" y="173917"/>
                    <a:pt x="87465" y="173917"/>
                  </a:cubicBezTo>
                  <a:lnTo>
                    <a:pt x="86959" y="173917"/>
                  </a:lnTo>
                  <a:cubicBezTo>
                    <a:pt x="38933" y="173917"/>
                    <a:pt x="0" y="134985"/>
                    <a:pt x="0" y="86959"/>
                  </a:cubicBezTo>
                  <a:lnTo>
                    <a:pt x="0" y="86959"/>
                  </a:lnTo>
                  <a:cubicBezTo>
                    <a:pt x="0" y="38933"/>
                    <a:pt x="38933" y="0"/>
                    <a:pt x="8695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403E3E"/>
              </a:solidFill>
              <a:prstDash val="solid"/>
              <a:round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174424" cy="212017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2660"/>
                </a:lnSpc>
                <a:spcBef>
                  <a:spcPct val="0"/>
                </a:spcBef>
              </a:pPr>
              <a:r>
                <a:rPr lang="en-US" sz="1900" spc="-104">
                  <a:solidFill>
                    <a:srgbClr val="403E3E"/>
                  </a:solidFill>
                  <a:latin typeface="Mukti"/>
                  <a:ea typeface="Mukti"/>
                  <a:cs typeface="Mukti"/>
                  <a:sym typeface="Mukti"/>
                </a:rPr>
                <a:t>6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-612992" y="9253537"/>
            <a:ext cx="12396242" cy="0"/>
          </a:xfrm>
          <a:prstGeom prst="line">
            <a:avLst/>
          </a:prstGeom>
          <a:ln w="9525" cap="flat">
            <a:solidFill>
              <a:srgbClr val="403E3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11783250" y="2919976"/>
            <a:ext cx="6627278" cy="6338324"/>
          </a:xfrm>
          <a:custGeom>
            <a:avLst/>
            <a:gdLst/>
            <a:ahLst/>
            <a:cxnLst/>
            <a:rect l="l" t="t" r="r" b="b"/>
            <a:pathLst>
              <a:path w="6627278" h="6338324">
                <a:moveTo>
                  <a:pt x="0" y="0"/>
                </a:moveTo>
                <a:lnTo>
                  <a:pt x="6627278" y="0"/>
                </a:lnTo>
                <a:lnTo>
                  <a:pt x="6627278" y="6338324"/>
                </a:lnTo>
                <a:lnTo>
                  <a:pt x="0" y="63383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63650" b="-63650"/>
            </a:stretch>
          </a:blipFill>
          <a:ln w="9525" cap="sq">
            <a:solidFill>
              <a:srgbClr val="403E3E"/>
            </a:solidFill>
            <a:prstDash val="solid"/>
            <a:miter/>
          </a:ln>
        </p:spPr>
      </p:sp>
      <p:sp>
        <p:nvSpPr>
          <p:cNvPr id="5" name="TextBox 5"/>
          <p:cNvSpPr txBox="1"/>
          <p:nvPr/>
        </p:nvSpPr>
        <p:spPr>
          <a:xfrm>
            <a:off x="4294117" y="1672835"/>
            <a:ext cx="10393547" cy="8756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080"/>
              </a:lnSpc>
              <a:spcBef>
                <a:spcPct val="0"/>
              </a:spcBef>
            </a:pPr>
            <a:r>
              <a:rPr lang="en-US" sz="8000" spc="-176">
                <a:solidFill>
                  <a:srgbClr val="403E3E"/>
                </a:solidFill>
                <a:latin typeface="Arial Nova Light"/>
                <a:ea typeface="Arial Nova Light"/>
                <a:cs typeface="Arial Nova Light"/>
                <a:sym typeface="Arial Nova Light"/>
              </a:rPr>
              <a:t>INTERNAL ANALYSIS</a:t>
            </a:r>
          </a:p>
        </p:txBody>
      </p:sp>
      <p:sp>
        <p:nvSpPr>
          <p:cNvPr id="6" name="AutoShape 6"/>
          <p:cNvSpPr/>
          <p:nvPr/>
        </p:nvSpPr>
        <p:spPr>
          <a:xfrm flipV="1">
            <a:off x="-462152" y="1033462"/>
            <a:ext cx="19212305" cy="0"/>
          </a:xfrm>
          <a:prstGeom prst="line">
            <a:avLst/>
          </a:prstGeom>
          <a:ln w="9525" cap="flat">
            <a:solidFill>
              <a:srgbClr val="403E3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TextBox 7"/>
          <p:cNvSpPr txBox="1"/>
          <p:nvPr/>
        </p:nvSpPr>
        <p:spPr>
          <a:xfrm>
            <a:off x="522482" y="3856990"/>
            <a:ext cx="10818652" cy="2592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409"/>
              </a:lnSpc>
              <a:spcBef>
                <a:spcPct val="0"/>
              </a:spcBef>
            </a:pPr>
            <a:r>
              <a:rPr lang="en-US" sz="3099" spc="-170">
                <a:solidFill>
                  <a:srgbClr val="403E3E"/>
                </a:solidFill>
                <a:latin typeface="Mukti"/>
                <a:ea typeface="Mukti"/>
                <a:cs typeface="Mukti"/>
                <a:sym typeface="Mukti"/>
              </a:rPr>
              <a:t>S</a:t>
            </a:r>
            <a:r>
              <a:rPr lang="en-US" sz="3099" b="1" u="none" strike="noStrike" spc="-170">
                <a:solidFill>
                  <a:srgbClr val="403E3E"/>
                </a:solidFill>
                <a:latin typeface="Mukti"/>
                <a:ea typeface="Mukti"/>
                <a:cs typeface="Mukti"/>
                <a:sym typeface="Mukti"/>
              </a:rPr>
              <a:t>aidaty offers trendy, high-quality shoes and bags at affordable prices.</a:t>
            </a:r>
          </a:p>
          <a:p>
            <a:pPr marL="0" lvl="0" indent="0" algn="just">
              <a:lnSpc>
                <a:spcPts val="3409"/>
              </a:lnSpc>
              <a:spcBef>
                <a:spcPct val="0"/>
              </a:spcBef>
            </a:pPr>
            <a:endParaRPr lang="en-US" sz="3099" b="1" u="none" strike="noStrike" spc="-170">
              <a:solidFill>
                <a:srgbClr val="403E3E"/>
              </a:solidFill>
              <a:latin typeface="Mukti"/>
              <a:ea typeface="Mukti"/>
              <a:cs typeface="Mukti"/>
              <a:sym typeface="Mukti"/>
            </a:endParaRPr>
          </a:p>
          <a:p>
            <a:pPr marL="0" lvl="0" indent="0" algn="just">
              <a:lnSpc>
                <a:spcPts val="3409"/>
              </a:lnSpc>
              <a:spcBef>
                <a:spcPct val="0"/>
              </a:spcBef>
            </a:pPr>
            <a:r>
              <a:rPr lang="en-US" sz="3099" b="1" u="none" strike="noStrike" spc="-170">
                <a:solidFill>
                  <a:srgbClr val="403E3E"/>
                </a:solidFill>
                <a:latin typeface="Mukti"/>
                <a:ea typeface="Mukti"/>
                <a:cs typeface="Mukti"/>
                <a:sym typeface="Mukti"/>
              </a:rPr>
              <a:t>The brand has a strong social media presence and active participation in local events, but it still needs a clearer visual identity and more diverse promotional strategies.</a:t>
            </a:r>
          </a:p>
          <a:p>
            <a:pPr marL="0" lvl="0" indent="0" algn="just">
              <a:lnSpc>
                <a:spcPts val="3409"/>
              </a:lnSpc>
              <a:spcBef>
                <a:spcPct val="0"/>
              </a:spcBef>
            </a:pPr>
            <a:endParaRPr lang="en-US" sz="3099" b="1" u="none" strike="noStrike" spc="-170">
              <a:solidFill>
                <a:srgbClr val="403E3E"/>
              </a:solidFill>
              <a:latin typeface="Mukti"/>
              <a:ea typeface="Mukti"/>
              <a:cs typeface="Mukti"/>
              <a:sym typeface="Mukti"/>
            </a:endParaRPr>
          </a:p>
        </p:txBody>
      </p:sp>
      <p:sp>
        <p:nvSpPr>
          <p:cNvPr id="8" name="AutoShape 8"/>
          <p:cNvSpPr/>
          <p:nvPr/>
        </p:nvSpPr>
        <p:spPr>
          <a:xfrm>
            <a:off x="-462152" y="2924738"/>
            <a:ext cx="12245402" cy="0"/>
          </a:xfrm>
          <a:prstGeom prst="line">
            <a:avLst/>
          </a:prstGeom>
          <a:ln w="9525" cap="flat">
            <a:solidFill>
              <a:srgbClr val="403E3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TextBox 9"/>
          <p:cNvSpPr txBox="1"/>
          <p:nvPr/>
        </p:nvSpPr>
        <p:spPr>
          <a:xfrm>
            <a:off x="13499355" y="314960"/>
            <a:ext cx="4237173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60"/>
              </a:lnSpc>
            </a:pPr>
            <a:r>
              <a:rPr lang="en-US" sz="1900" spc="-104">
                <a:solidFill>
                  <a:srgbClr val="403E3E"/>
                </a:solidFill>
                <a:latin typeface="Mukti"/>
                <a:ea typeface="Mukti"/>
                <a:cs typeface="Mukti"/>
                <a:sym typeface="Mukti"/>
              </a:rPr>
              <a:t>CREATIVE BRIEF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251435" y="9507110"/>
            <a:ext cx="542093" cy="540520"/>
            <a:chOff x="0" y="0"/>
            <a:chExt cx="174424" cy="173917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74424" cy="173917"/>
            </a:xfrm>
            <a:custGeom>
              <a:avLst/>
              <a:gdLst/>
              <a:ahLst/>
              <a:cxnLst/>
              <a:rect l="l" t="t" r="r" b="b"/>
              <a:pathLst>
                <a:path w="174424" h="173917">
                  <a:moveTo>
                    <a:pt x="86959" y="0"/>
                  </a:moveTo>
                  <a:lnTo>
                    <a:pt x="87465" y="0"/>
                  </a:lnTo>
                  <a:cubicBezTo>
                    <a:pt x="110528" y="0"/>
                    <a:pt x="132646" y="9162"/>
                    <a:pt x="148954" y="25470"/>
                  </a:cubicBezTo>
                  <a:cubicBezTo>
                    <a:pt x="165262" y="41778"/>
                    <a:pt x="174424" y="63896"/>
                    <a:pt x="174424" y="86959"/>
                  </a:cubicBezTo>
                  <a:lnTo>
                    <a:pt x="174424" y="86959"/>
                  </a:lnTo>
                  <a:cubicBezTo>
                    <a:pt x="174424" y="134985"/>
                    <a:pt x="135491" y="173917"/>
                    <a:pt x="87465" y="173917"/>
                  </a:cubicBezTo>
                  <a:lnTo>
                    <a:pt x="86959" y="173917"/>
                  </a:lnTo>
                  <a:cubicBezTo>
                    <a:pt x="38933" y="173917"/>
                    <a:pt x="0" y="134985"/>
                    <a:pt x="0" y="86959"/>
                  </a:cubicBezTo>
                  <a:lnTo>
                    <a:pt x="0" y="86959"/>
                  </a:lnTo>
                  <a:cubicBezTo>
                    <a:pt x="0" y="38933"/>
                    <a:pt x="38933" y="0"/>
                    <a:pt x="8695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403E3E"/>
              </a:solidFill>
              <a:prstDash val="solid"/>
              <a:round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174424" cy="212017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2660"/>
                </a:lnSpc>
                <a:spcBef>
                  <a:spcPct val="0"/>
                </a:spcBef>
              </a:pPr>
              <a:r>
                <a:rPr lang="en-US" sz="1900" spc="-104">
                  <a:solidFill>
                    <a:srgbClr val="403E3E"/>
                  </a:solidFill>
                  <a:latin typeface="Mukti"/>
                  <a:ea typeface="Mukti"/>
                  <a:cs typeface="Mukti"/>
                  <a:sym typeface="Mukti"/>
                </a:rPr>
                <a:t>7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-612992" y="9253537"/>
            <a:ext cx="12396242" cy="0"/>
          </a:xfrm>
          <a:prstGeom prst="line">
            <a:avLst/>
          </a:prstGeom>
          <a:ln w="9525" cap="flat">
            <a:solidFill>
              <a:srgbClr val="403E3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11783250" y="2919976"/>
            <a:ext cx="6627278" cy="6338324"/>
          </a:xfrm>
          <a:custGeom>
            <a:avLst/>
            <a:gdLst/>
            <a:ahLst/>
            <a:cxnLst/>
            <a:rect l="l" t="t" r="r" b="b"/>
            <a:pathLst>
              <a:path w="6627278" h="6338324">
                <a:moveTo>
                  <a:pt x="0" y="0"/>
                </a:moveTo>
                <a:lnTo>
                  <a:pt x="6627278" y="0"/>
                </a:lnTo>
                <a:lnTo>
                  <a:pt x="6627278" y="6338324"/>
                </a:lnTo>
                <a:lnTo>
                  <a:pt x="0" y="63383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1190" b="-96110"/>
            </a:stretch>
          </a:blipFill>
          <a:ln w="9525" cap="sq">
            <a:solidFill>
              <a:srgbClr val="403E3E"/>
            </a:solidFill>
            <a:prstDash val="solid"/>
            <a:miter/>
          </a:ln>
        </p:spPr>
      </p:sp>
      <p:sp>
        <p:nvSpPr>
          <p:cNvPr id="5" name="AutoShape 5"/>
          <p:cNvSpPr/>
          <p:nvPr/>
        </p:nvSpPr>
        <p:spPr>
          <a:xfrm flipV="1">
            <a:off x="-462152" y="1033462"/>
            <a:ext cx="19212305" cy="0"/>
          </a:xfrm>
          <a:prstGeom prst="line">
            <a:avLst/>
          </a:prstGeom>
          <a:ln w="9525" cap="flat">
            <a:solidFill>
              <a:srgbClr val="403E3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6"/>
          <p:cNvSpPr/>
          <p:nvPr/>
        </p:nvSpPr>
        <p:spPr>
          <a:xfrm>
            <a:off x="-462152" y="2924738"/>
            <a:ext cx="12245402" cy="0"/>
          </a:xfrm>
          <a:prstGeom prst="line">
            <a:avLst/>
          </a:prstGeom>
          <a:ln w="9525" cap="flat">
            <a:solidFill>
              <a:srgbClr val="403E3E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7" name="Group 7"/>
          <p:cNvGrpSpPr/>
          <p:nvPr/>
        </p:nvGrpSpPr>
        <p:grpSpPr>
          <a:xfrm>
            <a:off x="251435" y="9507110"/>
            <a:ext cx="542093" cy="540520"/>
            <a:chOff x="0" y="0"/>
            <a:chExt cx="174424" cy="17391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74424" cy="173917"/>
            </a:xfrm>
            <a:custGeom>
              <a:avLst/>
              <a:gdLst/>
              <a:ahLst/>
              <a:cxnLst/>
              <a:rect l="l" t="t" r="r" b="b"/>
              <a:pathLst>
                <a:path w="174424" h="173917">
                  <a:moveTo>
                    <a:pt x="86959" y="0"/>
                  </a:moveTo>
                  <a:lnTo>
                    <a:pt x="87465" y="0"/>
                  </a:lnTo>
                  <a:cubicBezTo>
                    <a:pt x="110528" y="0"/>
                    <a:pt x="132646" y="9162"/>
                    <a:pt x="148954" y="25470"/>
                  </a:cubicBezTo>
                  <a:cubicBezTo>
                    <a:pt x="165262" y="41778"/>
                    <a:pt x="174424" y="63896"/>
                    <a:pt x="174424" y="86959"/>
                  </a:cubicBezTo>
                  <a:lnTo>
                    <a:pt x="174424" y="86959"/>
                  </a:lnTo>
                  <a:cubicBezTo>
                    <a:pt x="174424" y="134985"/>
                    <a:pt x="135491" y="173917"/>
                    <a:pt x="87465" y="173917"/>
                  </a:cubicBezTo>
                  <a:lnTo>
                    <a:pt x="86959" y="173917"/>
                  </a:lnTo>
                  <a:cubicBezTo>
                    <a:pt x="38933" y="173917"/>
                    <a:pt x="0" y="134985"/>
                    <a:pt x="0" y="86959"/>
                  </a:cubicBezTo>
                  <a:lnTo>
                    <a:pt x="0" y="86959"/>
                  </a:lnTo>
                  <a:cubicBezTo>
                    <a:pt x="0" y="38933"/>
                    <a:pt x="38933" y="0"/>
                    <a:pt x="8695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403E3E"/>
              </a:solidFill>
              <a:prstDash val="solid"/>
              <a:round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174424" cy="212017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2660"/>
                </a:lnSpc>
                <a:spcBef>
                  <a:spcPct val="0"/>
                </a:spcBef>
              </a:pPr>
              <a:r>
                <a:rPr lang="en-US" sz="1900" spc="-104">
                  <a:solidFill>
                    <a:srgbClr val="403E3E"/>
                  </a:solidFill>
                  <a:latin typeface="Mukti"/>
                  <a:ea typeface="Mukti"/>
                  <a:cs typeface="Mukti"/>
                  <a:sym typeface="Mukti"/>
                </a:rPr>
                <a:t>8</a:t>
              </a:r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3887418" y="1712717"/>
            <a:ext cx="11039480" cy="8756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080"/>
              </a:lnSpc>
              <a:spcBef>
                <a:spcPct val="0"/>
              </a:spcBef>
            </a:pPr>
            <a:r>
              <a:rPr lang="en-US" sz="8000" spc="-176">
                <a:solidFill>
                  <a:srgbClr val="403E3E"/>
                </a:solidFill>
                <a:latin typeface="Arial Nova Light"/>
                <a:ea typeface="Arial Nova Light"/>
                <a:cs typeface="Arial Nova Light"/>
                <a:sym typeface="Arial Nova Light"/>
              </a:rPr>
              <a:t>COMPETITOR ANALYSIS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22482" y="4802628"/>
            <a:ext cx="10818652" cy="4735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409"/>
              </a:lnSpc>
              <a:spcBef>
                <a:spcPct val="0"/>
              </a:spcBef>
            </a:pPr>
            <a:r>
              <a:rPr lang="en-US" sz="3099" spc="-170">
                <a:solidFill>
                  <a:srgbClr val="403E3E"/>
                </a:solidFill>
                <a:latin typeface="Mukti"/>
                <a:ea typeface="Mukti"/>
                <a:cs typeface="Mukti"/>
                <a:sym typeface="Mukti"/>
              </a:rPr>
              <a:t>Th</a:t>
            </a:r>
            <a:r>
              <a:rPr lang="en-US" sz="3099" b="1" u="none" strike="noStrike" spc="-170">
                <a:solidFill>
                  <a:srgbClr val="403E3E"/>
                </a:solidFill>
                <a:latin typeface="Mukti"/>
                <a:ea typeface="Mukti"/>
                <a:cs typeface="Mukti"/>
                <a:sym typeface="Mukti"/>
              </a:rPr>
              <a:t>e market includes several local and online competitors offering similar products.</a:t>
            </a:r>
          </a:p>
          <a:p>
            <a:pPr marL="0" lvl="0" indent="0" algn="just">
              <a:lnSpc>
                <a:spcPts val="3409"/>
              </a:lnSpc>
              <a:spcBef>
                <a:spcPct val="0"/>
              </a:spcBef>
            </a:pPr>
            <a:r>
              <a:rPr lang="en-US" sz="3099" b="1" u="none" strike="noStrike" spc="-170">
                <a:solidFill>
                  <a:srgbClr val="403E3E"/>
                </a:solidFill>
                <a:latin typeface="Mukti"/>
                <a:ea typeface="Mukti"/>
                <a:cs typeface="Mukti"/>
                <a:sym typeface="Mukti"/>
              </a:rPr>
              <a:t> While some focus on price, others emphasize exclusivity. </a:t>
            </a:r>
          </a:p>
          <a:p>
            <a:pPr marL="0" lvl="0" indent="0" algn="just">
              <a:lnSpc>
                <a:spcPts val="3409"/>
              </a:lnSpc>
              <a:spcBef>
                <a:spcPct val="0"/>
              </a:spcBef>
            </a:pPr>
            <a:r>
              <a:rPr lang="en-US" sz="3099" b="1" u="none" strike="noStrike" spc="-170">
                <a:solidFill>
                  <a:srgbClr val="403E3E"/>
                </a:solidFill>
                <a:latin typeface="Mukti"/>
                <a:ea typeface="Mukti"/>
                <a:cs typeface="Mukti"/>
                <a:sym typeface="Mukti"/>
              </a:rPr>
              <a:t>Saidaty’s opportunity lies in balancing both, affordable pricing with stylish, premium presentation.</a:t>
            </a:r>
          </a:p>
          <a:p>
            <a:pPr marL="0" lvl="0" indent="0" algn="just">
              <a:lnSpc>
                <a:spcPts val="3409"/>
              </a:lnSpc>
              <a:spcBef>
                <a:spcPct val="0"/>
              </a:spcBef>
            </a:pPr>
            <a:endParaRPr lang="en-US" sz="3099" b="1" u="none" strike="noStrike" spc="-170">
              <a:solidFill>
                <a:srgbClr val="403E3E"/>
              </a:solidFill>
              <a:latin typeface="Mukti"/>
              <a:ea typeface="Mukti"/>
              <a:cs typeface="Mukti"/>
              <a:sym typeface="Mukti"/>
            </a:endParaRPr>
          </a:p>
          <a:p>
            <a:pPr marL="0" lvl="0" indent="0" algn="just">
              <a:lnSpc>
                <a:spcPts val="3409"/>
              </a:lnSpc>
              <a:spcBef>
                <a:spcPct val="0"/>
              </a:spcBef>
            </a:pPr>
            <a:endParaRPr lang="en-US" sz="3099" b="1" u="none" strike="noStrike" spc="-170">
              <a:solidFill>
                <a:srgbClr val="403E3E"/>
              </a:solidFill>
              <a:latin typeface="Mukti"/>
              <a:ea typeface="Mukti"/>
              <a:cs typeface="Mukti"/>
              <a:sym typeface="Mukti"/>
            </a:endParaRPr>
          </a:p>
          <a:p>
            <a:pPr marL="0" lvl="0" indent="0" algn="just">
              <a:lnSpc>
                <a:spcPts val="3409"/>
              </a:lnSpc>
              <a:spcBef>
                <a:spcPct val="0"/>
              </a:spcBef>
            </a:pPr>
            <a:r>
              <a:rPr lang="en-US" sz="3099" b="1" u="sng" strike="noStrike" spc="-170">
                <a:solidFill>
                  <a:srgbClr val="403E3E"/>
                </a:solidFill>
                <a:latin typeface="Mukti"/>
                <a:ea typeface="Mukti"/>
                <a:cs typeface="Mukti"/>
                <a:sym typeface="Mukti"/>
                <a:hlinkClick r:id="rId4" tooltip="https://drive.google.com/drive/folders/1a4rdYHWH0i7mykEMRpsTrD3ytzhlC32a?usp=drive_link"/>
              </a:rPr>
              <a:t>Competitive Analysis Link</a:t>
            </a:r>
          </a:p>
          <a:p>
            <a:pPr marL="0" lvl="0" indent="0" algn="just">
              <a:lnSpc>
                <a:spcPts val="3409"/>
              </a:lnSpc>
              <a:spcBef>
                <a:spcPct val="0"/>
              </a:spcBef>
            </a:pPr>
            <a:endParaRPr lang="en-US" sz="3099" b="1" u="sng" strike="noStrike" spc="-170">
              <a:solidFill>
                <a:srgbClr val="403E3E"/>
              </a:solidFill>
              <a:latin typeface="Mukti"/>
              <a:ea typeface="Mukti"/>
              <a:cs typeface="Mukti"/>
              <a:sym typeface="Mukti"/>
              <a:hlinkClick r:id="rId4" tooltip="https://drive.google.com/drive/folders/1a4rdYHWH0i7mykEMRpsTrD3ytzhlC32a?usp=drive_link"/>
            </a:endParaRPr>
          </a:p>
          <a:p>
            <a:pPr marL="0" lvl="0" indent="0" algn="just">
              <a:lnSpc>
                <a:spcPts val="3409"/>
              </a:lnSpc>
              <a:spcBef>
                <a:spcPct val="0"/>
              </a:spcBef>
            </a:pPr>
            <a:endParaRPr lang="en-US" sz="3099" b="1" u="sng" strike="noStrike" spc="-170">
              <a:solidFill>
                <a:srgbClr val="403E3E"/>
              </a:solidFill>
              <a:latin typeface="Mukti"/>
              <a:ea typeface="Mukti"/>
              <a:cs typeface="Mukti"/>
              <a:sym typeface="Mukti"/>
              <a:hlinkClick r:id="rId4" tooltip="https://drive.google.com/drive/folders/1a4rdYHWH0i7mykEMRpsTrD3ytzhlC32a?usp=drive_link"/>
            </a:endParaRPr>
          </a:p>
          <a:p>
            <a:pPr marL="0" lvl="0" indent="0" algn="just">
              <a:lnSpc>
                <a:spcPts val="3409"/>
              </a:lnSpc>
              <a:spcBef>
                <a:spcPct val="0"/>
              </a:spcBef>
            </a:pPr>
            <a:endParaRPr lang="en-US" sz="3099" b="1" u="sng" strike="noStrike" spc="-170">
              <a:solidFill>
                <a:srgbClr val="403E3E"/>
              </a:solidFill>
              <a:latin typeface="Mukti"/>
              <a:ea typeface="Mukti"/>
              <a:cs typeface="Mukti"/>
              <a:sym typeface="Mukti"/>
              <a:hlinkClick r:id="rId4" tooltip="https://drive.google.com/drive/folders/1a4rdYHWH0i7mykEMRpsTrD3ytzhlC32a?usp=drive_link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3499355" y="314960"/>
            <a:ext cx="4237173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60"/>
              </a:lnSpc>
            </a:pPr>
            <a:r>
              <a:rPr lang="en-US" sz="1900" spc="-104">
                <a:solidFill>
                  <a:srgbClr val="403E3E"/>
                </a:solidFill>
                <a:latin typeface="Mukti"/>
                <a:ea typeface="Mukti"/>
                <a:cs typeface="Mukti"/>
                <a:sym typeface="Mukti"/>
              </a:rPr>
              <a:t>CREATIVE BRIEF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-612992" y="9253537"/>
            <a:ext cx="12396242" cy="0"/>
          </a:xfrm>
          <a:prstGeom prst="line">
            <a:avLst/>
          </a:prstGeom>
          <a:ln w="9525" cap="flat">
            <a:solidFill>
              <a:srgbClr val="403E3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 flipV="1">
            <a:off x="-462152" y="756346"/>
            <a:ext cx="19212305" cy="0"/>
          </a:xfrm>
          <a:prstGeom prst="line">
            <a:avLst/>
          </a:prstGeom>
          <a:ln w="9525" cap="flat">
            <a:solidFill>
              <a:srgbClr val="403E3E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5" name="Group 5"/>
          <p:cNvGrpSpPr/>
          <p:nvPr/>
        </p:nvGrpSpPr>
        <p:grpSpPr>
          <a:xfrm>
            <a:off x="251435" y="9507110"/>
            <a:ext cx="542093" cy="540520"/>
            <a:chOff x="0" y="0"/>
            <a:chExt cx="174424" cy="17391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74424" cy="173917"/>
            </a:xfrm>
            <a:custGeom>
              <a:avLst/>
              <a:gdLst/>
              <a:ahLst/>
              <a:cxnLst/>
              <a:rect l="l" t="t" r="r" b="b"/>
              <a:pathLst>
                <a:path w="174424" h="173917">
                  <a:moveTo>
                    <a:pt x="86959" y="0"/>
                  </a:moveTo>
                  <a:lnTo>
                    <a:pt x="87465" y="0"/>
                  </a:lnTo>
                  <a:cubicBezTo>
                    <a:pt x="110528" y="0"/>
                    <a:pt x="132646" y="9162"/>
                    <a:pt x="148954" y="25470"/>
                  </a:cubicBezTo>
                  <a:cubicBezTo>
                    <a:pt x="165262" y="41778"/>
                    <a:pt x="174424" y="63896"/>
                    <a:pt x="174424" y="86959"/>
                  </a:cubicBezTo>
                  <a:lnTo>
                    <a:pt x="174424" y="86959"/>
                  </a:lnTo>
                  <a:cubicBezTo>
                    <a:pt x="174424" y="134985"/>
                    <a:pt x="135491" y="173917"/>
                    <a:pt x="87465" y="173917"/>
                  </a:cubicBezTo>
                  <a:lnTo>
                    <a:pt x="86959" y="173917"/>
                  </a:lnTo>
                  <a:cubicBezTo>
                    <a:pt x="38933" y="173917"/>
                    <a:pt x="0" y="134985"/>
                    <a:pt x="0" y="86959"/>
                  </a:cubicBezTo>
                  <a:lnTo>
                    <a:pt x="0" y="86959"/>
                  </a:lnTo>
                  <a:cubicBezTo>
                    <a:pt x="0" y="38933"/>
                    <a:pt x="38933" y="0"/>
                    <a:pt x="8695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403E3E"/>
              </a:solidFill>
              <a:prstDash val="solid"/>
              <a:round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74424" cy="212017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2660"/>
                </a:lnSpc>
                <a:spcBef>
                  <a:spcPct val="0"/>
                </a:spcBef>
              </a:pPr>
              <a:r>
                <a:rPr lang="en-US" sz="1900" spc="-104">
                  <a:solidFill>
                    <a:srgbClr val="403E3E"/>
                  </a:solidFill>
                  <a:latin typeface="Mukti"/>
                  <a:ea typeface="Mukti"/>
                  <a:cs typeface="Mukti"/>
                  <a:sym typeface="Mukti"/>
                </a:rPr>
                <a:t>9</a:t>
              </a:r>
            </a:p>
          </p:txBody>
        </p:sp>
      </p:grpSp>
      <p:graphicFrame>
        <p:nvGraphicFramePr>
          <p:cNvPr id="8" name="Table 8"/>
          <p:cNvGraphicFramePr>
            <a:graphicFrameLocks noGrp="1"/>
          </p:cNvGraphicFramePr>
          <p:nvPr/>
        </p:nvGraphicFramePr>
        <p:xfrm>
          <a:off x="1356801" y="1953616"/>
          <a:ext cx="15574397" cy="7400925"/>
        </p:xfrm>
        <a:graphic>
          <a:graphicData uri="http://schemas.openxmlformats.org/drawingml/2006/table">
            <a:tbl>
              <a:tblPr/>
              <a:tblGrid>
                <a:gridCol w="80067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676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235083">
                <a:tc>
                  <a:txBody>
                    <a:bodyPr/>
                    <a:lstStyle/>
                    <a:p>
                      <a:pPr algn="ctr">
                        <a:lnSpc>
                          <a:spcPts val="4759"/>
                        </a:lnSpc>
                        <a:defRPr/>
                      </a:pPr>
                      <a:r>
                        <a:rPr lang="en-US" sz="3399">
                          <a:solidFill>
                            <a:srgbClr val="000000"/>
                          </a:solidFill>
                          <a:latin typeface="Mukti"/>
                          <a:ea typeface="Mukti"/>
                          <a:cs typeface="Mukti"/>
                          <a:sym typeface="Mukti"/>
                        </a:rPr>
                        <a:t>Aseel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 b="1">
                          <a:solidFill>
                            <a:srgbClr val="000000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Villa Kout 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65842">
                <a:tc>
                  <a:txBody>
                    <a:bodyPr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Strengths:</a:t>
                      </a:r>
                      <a:endParaRPr lang="en-US" sz="1100"/>
                    </a:p>
                    <a:p>
                      <a:pPr marL="388620" lvl="1" indent="-194310" algn="l">
                        <a:lnSpc>
                          <a:spcPts val="2520"/>
                        </a:lnSpc>
                        <a:buFont typeface="Arial"/>
                        <a:buChar char="•"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Clear brand positioning: “Your one-stop shop for stylish shoes and bags.”</a:t>
                      </a:r>
                    </a:p>
                    <a:p>
                      <a:pPr marL="388620" lvl="1" indent="-194310" algn="l">
                        <a:lnSpc>
                          <a:spcPts val="2520"/>
                        </a:lnSpc>
                        <a:buFont typeface="Arial"/>
                        <a:buChar char="•"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Strong social media presence: 102K followers.</a:t>
                      </a:r>
                    </a:p>
                    <a:p>
                      <a:pPr marL="388620" lvl="1" indent="-194310" algn="l">
                        <a:lnSpc>
                          <a:spcPts val="2520"/>
                        </a:lnSpc>
                        <a:buFont typeface="Arial"/>
                        <a:buChar char="•"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High engagement rate: 84%.</a:t>
                      </a:r>
                    </a:p>
                    <a:p>
                      <a:pPr marL="388620" lvl="1" indent="-194310" algn="l">
                        <a:lnSpc>
                          <a:spcPts val="2520"/>
                        </a:lnSpc>
                        <a:buFont typeface="Arial"/>
                        <a:buChar char="•"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Active use of video content: Reels + short videos.</a:t>
                      </a:r>
                    </a:p>
                    <a:p>
                      <a:pPr marL="388620" lvl="1" indent="-194310" algn="l">
                        <a:lnSpc>
                          <a:spcPts val="2520"/>
                        </a:lnSpc>
                        <a:buFont typeface="Arial"/>
                        <a:buChar char="•"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Friendly communication style.</a:t>
                      </a:r>
                    </a:p>
                    <a:p>
                      <a:pPr marL="388620" lvl="1" indent="-194310" algn="l">
                        <a:lnSpc>
                          <a:spcPts val="2520"/>
                        </a:lnSpc>
                        <a:buFont typeface="Arial"/>
                        <a:buChar char="•"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Professional presence with a website, making shopping easier.</a:t>
                      </a:r>
                    </a:p>
                    <a:p>
                      <a:pPr marL="388620" lvl="1" indent="-194310" algn="l">
                        <a:lnSpc>
                          <a:spcPts val="2520"/>
                        </a:lnSpc>
                        <a:buFont typeface="Arial"/>
                        <a:buChar char="•"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Consistent posting schedule: 1 post per week.</a:t>
                      </a:r>
                    </a:p>
                    <a:p>
                      <a:pPr algn="l">
                        <a:lnSpc>
                          <a:spcPts val="2520"/>
                        </a:lnSpc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Weaknesses:</a:t>
                      </a:r>
                    </a:p>
                    <a:p>
                      <a:pPr marL="388620" lvl="1" indent="-194310" algn="l">
                        <a:lnSpc>
                          <a:spcPts val="2520"/>
                        </a:lnSpc>
                        <a:buFont typeface="Arial"/>
                        <a:buChar char="•"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Limited posting frequency (1 post per week) compared to more active competitors.</a:t>
                      </a:r>
                    </a:p>
                    <a:p>
                      <a:pPr marL="388620" lvl="1" indent="-194310" algn="l">
                        <a:lnSpc>
                          <a:spcPts val="2520"/>
                        </a:lnSpc>
                        <a:buFont typeface="Arial"/>
                        <a:buChar char="•"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Product range limited to shoes and bags, restricting potential audience.</a:t>
                      </a:r>
                    </a:p>
                    <a:p>
                      <a:pPr marL="388620" lvl="1" indent="-194310" algn="l">
                        <a:lnSpc>
                          <a:spcPts val="2520"/>
                        </a:lnSpc>
                        <a:buFont typeface="Arial"/>
                        <a:buChar char="•"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No visible customer reviews or ratings, which may reduce trust.</a:t>
                      </a:r>
                    </a:p>
                    <a:p>
                      <a:pPr marL="388620" lvl="1" indent="-194310" algn="l">
                        <a:lnSpc>
                          <a:spcPts val="2520"/>
                        </a:lnSpc>
                        <a:buFont typeface="Arial"/>
                        <a:buChar char="•"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Relies mostly on social media for sales; limited use of other sales channels.</a:t>
                      </a:r>
                    </a:p>
                    <a:p>
                      <a:pPr algn="l">
                        <a:lnSpc>
                          <a:spcPts val="2520"/>
                        </a:lnSpc>
                      </a:pPr>
                      <a:endParaRPr lang="en-US" sz="1800">
                        <a:solidFill>
                          <a:srgbClr val="000000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519"/>
                        </a:lnSpc>
                        <a:defRPr/>
                      </a:pPr>
                      <a:r>
                        <a:rPr lang="en-US" sz="1799" b="1">
                          <a:solidFill>
                            <a:srgbClr val="000000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Strengths:</a:t>
                      </a:r>
                      <a:endParaRPr lang="en-US" sz="1100"/>
                    </a:p>
                    <a:p>
                      <a:pPr marL="388617" lvl="1" indent="-194308" algn="l">
                        <a:lnSpc>
                          <a:spcPts val="2519"/>
                        </a:lnSpc>
                        <a:buFont typeface="Arial"/>
                        <a:buChar char="•"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Clear specialization in women’s bags and accessories.</a:t>
                      </a:r>
                    </a:p>
                    <a:p>
                      <a:pPr marL="388617" lvl="1" indent="-194308" algn="l">
                        <a:lnSpc>
                          <a:spcPts val="2519"/>
                        </a:lnSpc>
                        <a:buFont typeface="Arial"/>
                        <a:buChar char="•"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High-quality, elegant, and feminine product photography.</a:t>
                      </a:r>
                    </a:p>
                    <a:p>
                      <a:pPr marL="388617" lvl="1" indent="-194308" algn="l">
                        <a:lnSpc>
                          <a:spcPts val="2519"/>
                        </a:lnSpc>
                        <a:buFont typeface="Arial"/>
                        <a:buChar char="•"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Consistent visual identity with unified logo and colors.</a:t>
                      </a:r>
                    </a:p>
                    <a:p>
                      <a:pPr marL="388617" lvl="1" indent="-194308" algn="l">
                        <a:lnSpc>
                          <a:spcPts val="2519"/>
                        </a:lnSpc>
                        <a:buFont typeface="Arial"/>
                        <a:buChar char="•"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Varied content: short videos (reels), bag photos, offers, and new products.</a:t>
                      </a:r>
                    </a:p>
                    <a:p>
                      <a:pPr marL="388617" lvl="1" indent="-194308" algn="l">
                        <a:lnSpc>
                          <a:spcPts val="2519"/>
                        </a:lnSpc>
                        <a:buFont typeface="Arial"/>
                        <a:buChar char="•"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Clear CTAs: “Order Now”, “Contact Us”, “Share to reach your friends”.</a:t>
                      </a:r>
                    </a:p>
                    <a:p>
                      <a:pPr marL="388617" lvl="1" indent="-194308" algn="l">
                        <a:lnSpc>
                          <a:spcPts val="2519"/>
                        </a:lnSpc>
                        <a:buFont typeface="Arial"/>
                        <a:buChar char="•"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Organic presence without paid ads.</a:t>
                      </a:r>
                    </a:p>
                    <a:p>
                      <a:pPr marL="388617" lvl="1" indent="-194308" algn="l">
                        <a:lnSpc>
                          <a:spcPts val="2519"/>
                        </a:lnSpc>
                        <a:buFont typeface="Arial"/>
                        <a:buChar char="•"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Multiple contact options: Message, Phone, WhatsApp.</a:t>
                      </a:r>
                    </a:p>
                    <a:p>
                      <a:pPr algn="l">
                        <a:lnSpc>
                          <a:spcPts val="2519"/>
                        </a:lnSpc>
                      </a:pPr>
                      <a:r>
                        <a:rPr lang="en-US" sz="1799" b="1">
                          <a:solidFill>
                            <a:srgbClr val="000000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Weaknesses:</a:t>
                      </a:r>
                    </a:p>
                    <a:p>
                      <a:pPr marL="388617" lvl="1" indent="-194308" algn="l">
                        <a:lnSpc>
                          <a:spcPts val="2519"/>
                        </a:lnSpc>
                        <a:buFont typeface="Arial"/>
                        <a:buChar char="•"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Low follower count (~4,700).</a:t>
                      </a:r>
                    </a:p>
                    <a:p>
                      <a:pPr marL="388617" lvl="1" indent="-194308" algn="l">
                        <a:lnSpc>
                          <a:spcPts val="2519"/>
                        </a:lnSpc>
                        <a:buFont typeface="Arial"/>
                        <a:buChar char="•"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Irregular posting; no posts since Feb 2025.</a:t>
                      </a:r>
                    </a:p>
                    <a:p>
                      <a:pPr marL="388617" lvl="1" indent="-194308" algn="l">
                        <a:lnSpc>
                          <a:spcPts val="2519"/>
                        </a:lnSpc>
                        <a:buFont typeface="Arial"/>
                        <a:buChar char="•"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Limited engagement: 40–120 likes, 5–15 comments, 3–8 shares.</a:t>
                      </a:r>
                    </a:p>
                    <a:p>
                      <a:pPr marL="388617" lvl="1" indent="-194308" algn="l">
                        <a:lnSpc>
                          <a:spcPts val="2519"/>
                        </a:lnSpc>
                        <a:buFont typeface="Arial"/>
                        <a:buChar char="•"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Minimal use of paid advertising.</a:t>
                      </a:r>
                    </a:p>
                    <a:p>
                      <a:pPr marL="388617" lvl="1" indent="-194308" algn="l">
                        <a:lnSpc>
                          <a:spcPts val="2519"/>
                        </a:lnSpc>
                        <a:buFont typeface="Arial"/>
                        <a:buChar char="•"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Limited Stories and other interactive content.</a:t>
                      </a:r>
                    </a:p>
                    <a:p>
                      <a:pPr marL="388617" lvl="1" indent="-194308" algn="l">
                        <a:lnSpc>
                          <a:spcPts val="2519"/>
                        </a:lnSpc>
                        <a:buFont typeface="Arial"/>
                        <a:buChar char="•"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Medium responsiveness to comments; some are unanswered.</a:t>
                      </a: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9" name="TextBox 9"/>
          <p:cNvSpPr txBox="1"/>
          <p:nvPr/>
        </p:nvSpPr>
        <p:spPr>
          <a:xfrm>
            <a:off x="4584895" y="1080196"/>
            <a:ext cx="10601307" cy="846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838"/>
              </a:lnSpc>
              <a:spcBef>
                <a:spcPct val="0"/>
              </a:spcBef>
            </a:pPr>
            <a:r>
              <a:rPr lang="en-US" sz="7682" spc="-169" dirty="0">
                <a:solidFill>
                  <a:srgbClr val="403E3E"/>
                </a:solidFill>
                <a:latin typeface="Arial Nova Light"/>
                <a:ea typeface="Arial Nova Light"/>
                <a:cs typeface="Arial Nova Light"/>
                <a:sym typeface="Arial Nova Light"/>
              </a:rPr>
              <a:t>COMPETITOR ANALYSIS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499355" y="314960"/>
            <a:ext cx="4237173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60"/>
              </a:lnSpc>
            </a:pPr>
            <a:r>
              <a:rPr lang="en-US" sz="1900" spc="-104">
                <a:solidFill>
                  <a:srgbClr val="403E3E"/>
                </a:solidFill>
                <a:latin typeface="Mukti"/>
                <a:ea typeface="Mukti"/>
                <a:cs typeface="Mukti"/>
                <a:sym typeface="Mukti"/>
              </a:rPr>
              <a:t>CREATIVE BRIEF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2990</Words>
  <Application>Microsoft Office PowerPoint</Application>
  <PresentationFormat>Custom</PresentationFormat>
  <Paragraphs>560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5" baseType="lpstr">
      <vt:lpstr>Arial Nova Light</vt:lpstr>
      <vt:lpstr>Mukti</vt:lpstr>
      <vt:lpstr>Arial Nova Bold</vt:lpstr>
      <vt:lpstr>Arial</vt:lpstr>
      <vt:lpstr>Calibri</vt:lpstr>
      <vt:lpstr>Arimo</vt:lpstr>
      <vt:lpstr>Arimo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Beige Minimalist Ad Campaign Creative Brief Presentation</dc:title>
  <dc:creator>EliteBook 845 G8</dc:creator>
  <cp:lastModifiedBy>Rahma Ahmed ali zaki</cp:lastModifiedBy>
  <cp:revision>2</cp:revision>
  <dcterms:created xsi:type="dcterms:W3CDTF">2006-08-16T00:00:00Z</dcterms:created>
  <dcterms:modified xsi:type="dcterms:W3CDTF">2025-11-15T21:50:01Z</dcterms:modified>
  <dc:identifier>DAG4JJit8sY</dc:identifier>
</cp:coreProperties>
</file>